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n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3EE73-A658-2BB3-42B5-D72991D1E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06D67-EDB6-4083-8F8A-64E99DD17D80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C629F-9BC1-9D0D-288D-1E410617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004FD-C7A1-1ACB-F337-A130A3D97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7A0D3-260C-4614-9CA4-28EC8900EB88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5946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5F159-9700-5309-B63F-FDE459087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F6D6A-8330-4982-85E8-6869D136614F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EDCAE-D4D0-A467-DB36-E6345188F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0CEC8-F9A8-C95E-9761-876B51497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794A0-0215-49B4-951F-5D8BB53EFBED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4653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92B3F-DB88-1A28-584A-805BFE743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1B848-E554-4F0E-A1B9-689E266698F4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6CCC1-0B98-6F6E-2AD3-1CABD9FCC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29521-79D6-7D14-EE7B-59EBBE281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D012-392F-4CD0-9181-0B879D0BBE1B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51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52E0C-2EF4-E3A6-E271-039E30355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BC040-69BD-4245-805F-B4BD9A0B6959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4489-5ACC-8724-86A2-D9FE63545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B5E30-F8C1-EBDF-83C2-82278A5DB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218E4-0DAE-42CC-AE79-FF1E5C4557DB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1924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26FA9-4D69-3586-A74E-364F59975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A1CB0-15FF-4E9E-8530-926AC1A8FED9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03E3B-6F05-0132-8B07-201A0991A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57010-D9C6-BF9D-76C8-A76B522C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F3E33-43A1-42A9-BE26-0B2AE631ACC1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9234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E6D17-D16A-3E41-7969-642205A04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38E33-7F4E-473C-8E42-A7CF215DF3D1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71AF2-81D6-2235-E10B-C66BAE786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325393-588B-1FCB-C82D-E25F61580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0D4DE-5585-4ED1-9489-50541B788314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8742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4BCF4B-466A-0B84-0AA6-C9D1975B1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B7A00-3E1B-4C1B-9B3C-8FDFCB399CF8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0326D8-D24B-4D5C-DAA6-7C32EFB2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D56EAD-4040-C9AD-D613-F0832732F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33AA1-5990-40BF-8A9D-65FFC51871C1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06882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E07332-1A14-5EF9-FB29-351BF3348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81536-FC6E-4CE1-B2B1-B6B927A9E378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3EDCE1-4F49-374E-04C4-2DA172ED8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BF07A8-446B-CCA1-B235-6C51E1FD3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50BD4-FAA8-4696-AF04-EA5BF59ADFAA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9814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3414D4-9C6E-4A11-9880-87ACEE96E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905C4-E9A7-43C6-BB89-7AB6EFAC9F84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ADF833-C9EB-641C-20EF-366DE8633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F454D1-33EF-EEF3-7C21-38CB4C61F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D2EA7-0525-4D5E-808C-C41745052BDD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44008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3A61A-417C-03EE-6AC4-87ABFC9A6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F35B4-8B5B-42FA-94AB-7389FC4C4ACA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0040EC-9706-4D12-C06B-9F14258F4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CB06D0-6290-D99C-DF9D-53D5DC886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32BA8-17C7-403C-9C34-97B35AD91E8F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954157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4225F-16D6-FD90-D276-42B853E39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024C6-5E17-4E9F-997A-68EE134F3191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CB8455-0EC0-213D-A4D3-99AA4E13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5CD216-AE9F-6007-8C49-E43A1A666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4735C-3758-408F-B6F4-06A94BD63D90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7352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C238E9-F340-2746-A1C5-2FE668DE35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NL"/>
              <a:t>Click to edit Master title style</a:t>
            </a:r>
            <a:endParaRPr lang="en-NL" altLang="en-NL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5C2DBB1-4AB4-4DF4-C743-19991743B0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NL"/>
              <a:t>Click to edit Master text styles</a:t>
            </a:r>
          </a:p>
          <a:p>
            <a:pPr lvl="1"/>
            <a:r>
              <a:rPr lang="en-US" altLang="en-NL"/>
              <a:t>Second level</a:t>
            </a:r>
          </a:p>
          <a:p>
            <a:pPr lvl="2"/>
            <a:r>
              <a:rPr lang="en-US" altLang="en-NL"/>
              <a:t>Third level</a:t>
            </a:r>
          </a:p>
          <a:p>
            <a:pPr lvl="3"/>
            <a:r>
              <a:rPr lang="en-US" altLang="en-NL"/>
              <a:t>Fourth level</a:t>
            </a:r>
          </a:p>
          <a:p>
            <a:pPr lvl="4"/>
            <a:r>
              <a:rPr lang="en-US" altLang="en-NL"/>
              <a:t>Fifth level</a:t>
            </a:r>
            <a:endParaRPr lang="en-NL" alt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E7F7F-C3C5-1BFF-B9D2-A19F03D28B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261D38-674D-48AD-AD58-634ED3D35C29}" type="datetimeFigureOut">
              <a:rPr lang="en-NL"/>
              <a:pPr>
                <a:defRPr/>
              </a:pPr>
              <a:t>12/11/2023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04C51-8378-5F92-EBB1-3239E956AB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55394-3CF1-5687-BA2C-3A57D6C208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BE86964-FCC3-4988-84DD-6A836F140701}" type="slidenum">
              <a:rPr lang="en-NL"/>
              <a:pPr>
                <a:defRPr/>
              </a:pPr>
              <a:t>‹nr.›</a:t>
            </a:fld>
            <a:endParaRPr lang="en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06C34C7B-2511-9F31-8257-032CFADCBCA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5" name="Title 1">
            <a:extLst>
              <a:ext uri="{FF2B5EF4-FFF2-40B4-BE49-F238E27FC236}">
                <a16:creationId xmlns:a16="http://schemas.microsoft.com/office/drawing/2014/main" id="{D476A577-3E16-0B1D-DDC2-C185F0573EA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8200" y="450850"/>
            <a:ext cx="10512425" cy="4067175"/>
          </a:xfrm>
        </p:spPr>
        <p:txBody>
          <a:bodyPr/>
          <a:lstStyle/>
          <a:p>
            <a:pPr algn="l"/>
            <a:r>
              <a:rPr lang="en-US" altLang="en-NL" sz="6600"/>
              <a:t>Wijkondersteuning</a:t>
            </a:r>
            <a:endParaRPr lang="en-NL" altLang="en-NL" sz="6600"/>
          </a:p>
        </p:txBody>
      </p:sp>
      <p:sp>
        <p:nvSpPr>
          <p:cNvPr id="13316" name="Subtitle 2">
            <a:extLst>
              <a:ext uri="{FF2B5EF4-FFF2-40B4-BE49-F238E27FC236}">
                <a16:creationId xmlns:a16="http://schemas.microsoft.com/office/drawing/2014/main" id="{A631FF19-9660-B6D0-EF7E-C3434AB0EB5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38200" y="4983163"/>
            <a:ext cx="10512425" cy="1127125"/>
          </a:xfrm>
        </p:spPr>
        <p:txBody>
          <a:bodyPr/>
          <a:lstStyle/>
          <a:p>
            <a:pPr algn="l"/>
            <a:r>
              <a:rPr lang="en-US" altLang="en-NL"/>
              <a:t>Hanneke van Velthooven</a:t>
            </a:r>
            <a:endParaRPr lang="en-NL" altLang="en-NL"/>
          </a:p>
        </p:txBody>
      </p:sp>
      <p:sp>
        <p:nvSpPr>
          <p:cNvPr id="10" name="sketch line" descr="&quot;&quot;">
            <a:extLst>
              <a:ext uri="{FF2B5EF4-FFF2-40B4-BE49-F238E27FC236}">
                <a16:creationId xmlns:a16="http://schemas.microsoft.com/office/drawing/2014/main" id="{2002892F-30B6-C1C1-0A3F-1901DD3941B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838200" y="4718050"/>
            <a:ext cx="5410200" cy="19050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AD8B864-286C-6C99-1856-B1C3E45B6A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3596" y="242622"/>
            <a:ext cx="2425232" cy="10101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 descr="&quot;&quot;">
            <a:extLst>
              <a:ext uri="{FF2B5EF4-FFF2-40B4-BE49-F238E27FC236}">
                <a16:creationId xmlns:a16="http://schemas.microsoft.com/office/drawing/2014/main" id="{6C441E1D-0BEE-208C-EE32-7A8C3C6C711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39" name="Title 7">
            <a:extLst>
              <a:ext uri="{FF2B5EF4-FFF2-40B4-BE49-F238E27FC236}">
                <a16:creationId xmlns:a16="http://schemas.microsoft.com/office/drawing/2014/main" id="{55AF36EF-CFC3-2A5D-042B-DAFFE13AD0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8175" y="639763"/>
            <a:ext cx="3571875" cy="3573462"/>
          </a:xfrm>
        </p:spPr>
        <p:txBody>
          <a:bodyPr anchor="b"/>
          <a:lstStyle/>
          <a:p>
            <a:r>
              <a:rPr lang="en-US" altLang="en-NL" sz="3400" b="1"/>
              <a:t>Model positieve gezondheid</a:t>
            </a:r>
          </a:p>
        </p:txBody>
      </p:sp>
      <p:sp>
        <p:nvSpPr>
          <p:cNvPr id="15" name="sketch line" descr="&quot;&quot;">
            <a:extLst>
              <a:ext uri="{FF2B5EF4-FFF2-40B4-BE49-F238E27FC236}">
                <a16:creationId xmlns:a16="http://schemas.microsoft.com/office/drawing/2014/main" id="{FE236F10-94F5-8E6D-47BA-0807C0EEE0D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42938" y="4408488"/>
            <a:ext cx="3255962" cy="19050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4341" name="Content Placeholder 4">
            <a:extLst>
              <a:ext uri="{FF2B5EF4-FFF2-40B4-BE49-F238E27FC236}">
                <a16:creationId xmlns:a16="http://schemas.microsoft.com/office/drawing/2014/main" id="{309CAC4D-9BA5-B001-7C3D-C460A6EDEF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38638" y="511175"/>
            <a:ext cx="7529512" cy="5348288"/>
          </a:xfr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6FD30EAF-2305-1062-406A-A9F790FA61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5546140"/>
            <a:ext cx="993939" cy="99240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 descr="&quot;&quot;">
            <a:extLst>
              <a:ext uri="{FF2B5EF4-FFF2-40B4-BE49-F238E27FC236}">
                <a16:creationId xmlns:a16="http://schemas.microsoft.com/office/drawing/2014/main" id="{C09F79AC-DDE4-7934-4C1B-28CCA4C49A4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60313E-D2CD-0EBC-6769-5CE9A6A52F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0588" y="639763"/>
            <a:ext cx="3733800" cy="3567112"/>
          </a:xfrm>
        </p:spPr>
        <p:txBody>
          <a:bodyPr/>
          <a:lstStyle/>
          <a:p>
            <a:r>
              <a:rPr lang="en-US" altLang="en-NL" sz="3400" b="1"/>
              <a:t>Wijkondersteuning</a:t>
            </a:r>
          </a:p>
        </p:txBody>
      </p:sp>
      <p:sp>
        <p:nvSpPr>
          <p:cNvPr id="19" name="sketchy line" descr="&quot;&quot;">
            <a:extLst>
              <a:ext uri="{FF2B5EF4-FFF2-40B4-BE49-F238E27FC236}">
                <a16:creationId xmlns:a16="http://schemas.microsoft.com/office/drawing/2014/main" id="{B64BFC58-AE19-5D1E-B857-061A8FDD364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890588" y="4408488"/>
            <a:ext cx="3475037" cy="19050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D84F13A-BA9B-A6AD-A206-C51A96E5341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b="30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56E3E855-A46D-3E2C-8628-4AD911B9C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797" y="5586556"/>
            <a:ext cx="993734" cy="9937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 descr="&quot;&quot;">
            <a:extLst>
              <a:ext uri="{FF2B5EF4-FFF2-40B4-BE49-F238E27FC236}">
                <a16:creationId xmlns:a16="http://schemas.microsoft.com/office/drawing/2014/main" id="{47677CCF-078F-7E29-2404-CC62C86BFB7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387" name="Title 13">
            <a:extLst>
              <a:ext uri="{FF2B5EF4-FFF2-40B4-BE49-F238E27FC236}">
                <a16:creationId xmlns:a16="http://schemas.microsoft.com/office/drawing/2014/main" id="{B842E620-AA1C-3465-324E-F1F4BA4BA4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5000" y="641350"/>
            <a:ext cx="3586163" cy="5583238"/>
          </a:xfrm>
        </p:spPr>
        <p:txBody>
          <a:bodyPr anchor="ctr"/>
          <a:lstStyle/>
          <a:p>
            <a:pPr algn="ctr"/>
            <a:r>
              <a:rPr lang="en-US" altLang="en-NL" sz="3400" b="1"/>
              <a:t>Doorverwijzing naar wijkondersteuning</a:t>
            </a:r>
          </a:p>
        </p:txBody>
      </p:sp>
      <p:sp>
        <p:nvSpPr>
          <p:cNvPr id="21" name="sketch line" descr="&quot;&quot;">
            <a:extLst>
              <a:ext uri="{FF2B5EF4-FFF2-40B4-BE49-F238E27FC236}">
                <a16:creationId xmlns:a16="http://schemas.microsoft.com/office/drawing/2014/main" id="{7C660554-E64D-EC91-FCE4-40779FE0BB8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>
            <a:off x="1627188" y="3462338"/>
            <a:ext cx="5410200" cy="19050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D943F3A-F38D-3DB2-0695-221AF589A7B1}"/>
              </a:ext>
            </a:extLst>
          </p:cNvPr>
          <p:cNvSpPr/>
          <p:nvPr/>
        </p:nvSpPr>
        <p:spPr>
          <a:xfrm>
            <a:off x="8058150" y="2867025"/>
            <a:ext cx="2638425" cy="10922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 err="1">
                <a:solidFill>
                  <a:schemeClr val="bg1"/>
                </a:solidFill>
              </a:rPr>
              <a:t>Wijkondersteuning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F5A73E9-77B6-A65B-53D8-3F2B6FC1116B}"/>
              </a:ext>
            </a:extLst>
          </p:cNvPr>
          <p:cNvSpPr/>
          <p:nvPr/>
        </p:nvSpPr>
        <p:spPr>
          <a:xfrm>
            <a:off x="6653213" y="4559300"/>
            <a:ext cx="850900" cy="8509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>
                <a:solidFill>
                  <a:schemeClr val="bg1"/>
                </a:solidFill>
              </a:rPr>
              <a:t>POH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FB17E8F-3681-93D7-283E-B3FA84733A2C}"/>
              </a:ext>
            </a:extLst>
          </p:cNvPr>
          <p:cNvSpPr/>
          <p:nvPr/>
        </p:nvSpPr>
        <p:spPr>
          <a:xfrm>
            <a:off x="4648200" y="3068638"/>
            <a:ext cx="2082800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 err="1">
                <a:solidFill>
                  <a:schemeClr val="bg1"/>
                </a:solidFill>
              </a:rPr>
              <a:t>Wijkverpleging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F1C7632-A9D6-00D5-CD56-954697AC2B19}"/>
              </a:ext>
            </a:extLst>
          </p:cNvPr>
          <p:cNvSpPr/>
          <p:nvPr/>
        </p:nvSpPr>
        <p:spPr>
          <a:xfrm>
            <a:off x="9069388" y="1468438"/>
            <a:ext cx="852487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>
                <a:solidFill>
                  <a:schemeClr val="bg1"/>
                </a:solidFill>
              </a:rPr>
              <a:t>LEV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92B0C3E-1BA9-7AD3-2260-804A941D0853}"/>
              </a:ext>
            </a:extLst>
          </p:cNvPr>
          <p:cNvSpPr/>
          <p:nvPr/>
        </p:nvSpPr>
        <p:spPr>
          <a:xfrm>
            <a:off x="10696575" y="1406525"/>
            <a:ext cx="852488" cy="85248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>
                <a:solidFill>
                  <a:schemeClr val="bg1"/>
                </a:solidFill>
              </a:rPr>
              <a:t>SBV</a:t>
            </a:r>
            <a:endParaRPr lang="en-NL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C687626-C6A0-542F-31F8-37EC733CF918}"/>
              </a:ext>
            </a:extLst>
          </p:cNvPr>
          <p:cNvCxnSpPr>
            <a:cxnSpLocks/>
            <a:stCxn id="6" idx="4"/>
          </p:cNvCxnSpPr>
          <p:nvPr/>
        </p:nvCxnSpPr>
        <p:spPr>
          <a:xfrm>
            <a:off x="9496425" y="2320925"/>
            <a:ext cx="0" cy="5476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06E2777-6EF0-1BE8-EF58-A7688F9C77C6}"/>
              </a:ext>
            </a:extLst>
          </p:cNvPr>
          <p:cNvCxnSpPr>
            <a:stCxn id="5" idx="6"/>
            <a:endCxn id="2" idx="2"/>
          </p:cNvCxnSpPr>
          <p:nvPr/>
        </p:nvCxnSpPr>
        <p:spPr>
          <a:xfrm flipV="1">
            <a:off x="6731000" y="3413125"/>
            <a:ext cx="1327150" cy="80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3A80ADF-0639-7B39-2CED-083AFE85FF39}"/>
              </a:ext>
            </a:extLst>
          </p:cNvPr>
          <p:cNvCxnSpPr>
            <a:stCxn id="3" idx="7"/>
          </p:cNvCxnSpPr>
          <p:nvPr/>
        </p:nvCxnSpPr>
        <p:spPr>
          <a:xfrm flipV="1">
            <a:off x="7380288" y="3767138"/>
            <a:ext cx="915987" cy="915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B7504574-22D3-A925-9812-10983DEB5915}"/>
              </a:ext>
            </a:extLst>
          </p:cNvPr>
          <p:cNvSpPr/>
          <p:nvPr/>
        </p:nvSpPr>
        <p:spPr>
          <a:xfrm>
            <a:off x="10169271" y="4364776"/>
            <a:ext cx="1655759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>
                <a:solidFill>
                  <a:schemeClr val="bg1"/>
                </a:solidFill>
              </a:rPr>
              <a:t>CMD</a:t>
            </a:r>
            <a:endParaRPr lang="en-NL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68C7C0C-3FCB-2311-15B9-A9F4ADEA8FEF}"/>
              </a:ext>
            </a:extLst>
          </p:cNvPr>
          <p:cNvCxnSpPr>
            <a:cxnSpLocks/>
          </p:cNvCxnSpPr>
          <p:nvPr/>
        </p:nvCxnSpPr>
        <p:spPr>
          <a:xfrm flipH="1" flipV="1">
            <a:off x="10133045" y="3894932"/>
            <a:ext cx="313375" cy="537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0D71B05-DD4C-1FC8-F80C-900360683A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54" y="5547560"/>
            <a:ext cx="993734" cy="99373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 descr="&quot;&quot;">
            <a:extLst>
              <a:ext uri="{FF2B5EF4-FFF2-40B4-BE49-F238E27FC236}">
                <a16:creationId xmlns:a16="http://schemas.microsoft.com/office/drawing/2014/main" id="{47677CCF-078F-7E29-2404-CC62C86BFB7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387" name="Title 13">
            <a:extLst>
              <a:ext uri="{FF2B5EF4-FFF2-40B4-BE49-F238E27FC236}">
                <a16:creationId xmlns:a16="http://schemas.microsoft.com/office/drawing/2014/main" id="{B842E620-AA1C-3465-324E-F1F4BA4BA4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5001" y="641350"/>
            <a:ext cx="2949574" cy="5583238"/>
          </a:xfrm>
        </p:spPr>
        <p:txBody>
          <a:bodyPr anchor="ctr"/>
          <a:lstStyle/>
          <a:p>
            <a:pPr algn="ctr"/>
            <a:r>
              <a:rPr lang="en-US" altLang="en-NL" sz="3000" b="1" dirty="0" err="1"/>
              <a:t>Toekomstige</a:t>
            </a:r>
            <a:r>
              <a:rPr lang="en-US" altLang="en-NL" sz="3000" b="1" dirty="0"/>
              <a:t> </a:t>
            </a:r>
            <a:r>
              <a:rPr lang="en-US" altLang="en-NL" sz="3000" b="1" dirty="0" err="1"/>
              <a:t>samenwerking</a:t>
            </a:r>
            <a:r>
              <a:rPr lang="en-US" altLang="en-NL" sz="3000" b="1" dirty="0"/>
              <a:t> </a:t>
            </a:r>
            <a:r>
              <a:rPr lang="en-US" altLang="en-NL" sz="3000" b="1" dirty="0" err="1"/>
              <a:t>wijkondersteuning</a:t>
            </a:r>
            <a:endParaRPr lang="en-US" altLang="en-NL" sz="3000" b="1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D943F3A-F38D-3DB2-0695-221AF589A7B1}"/>
              </a:ext>
            </a:extLst>
          </p:cNvPr>
          <p:cNvSpPr/>
          <p:nvPr/>
        </p:nvSpPr>
        <p:spPr>
          <a:xfrm>
            <a:off x="6674648" y="2677909"/>
            <a:ext cx="2638425" cy="10922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 err="1">
                <a:solidFill>
                  <a:schemeClr val="bg1"/>
                </a:solidFill>
              </a:rPr>
              <a:t>Wijkondersteuning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F5A73E9-77B6-A65B-53D8-3F2B6FC1116B}"/>
              </a:ext>
            </a:extLst>
          </p:cNvPr>
          <p:cNvSpPr/>
          <p:nvPr/>
        </p:nvSpPr>
        <p:spPr>
          <a:xfrm>
            <a:off x="6278307" y="3845146"/>
            <a:ext cx="850900" cy="8509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>
                <a:solidFill>
                  <a:schemeClr val="bg1"/>
                </a:solidFill>
              </a:rPr>
              <a:t>POH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FB17E8F-3681-93D7-283E-B3FA84733A2C}"/>
              </a:ext>
            </a:extLst>
          </p:cNvPr>
          <p:cNvSpPr/>
          <p:nvPr/>
        </p:nvSpPr>
        <p:spPr>
          <a:xfrm>
            <a:off x="3967162" y="2901914"/>
            <a:ext cx="2082800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 err="1">
                <a:solidFill>
                  <a:schemeClr val="bg1"/>
                </a:solidFill>
              </a:rPr>
              <a:t>Wijkverpleging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F1C7632-A9D6-00D5-CD56-954697AC2B19}"/>
              </a:ext>
            </a:extLst>
          </p:cNvPr>
          <p:cNvSpPr/>
          <p:nvPr/>
        </p:nvSpPr>
        <p:spPr>
          <a:xfrm>
            <a:off x="11339513" y="1769590"/>
            <a:ext cx="852487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>
                <a:solidFill>
                  <a:schemeClr val="bg1"/>
                </a:solidFill>
              </a:rPr>
              <a:t>LEV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92B0C3E-1BA9-7AD3-2260-804A941D0853}"/>
              </a:ext>
            </a:extLst>
          </p:cNvPr>
          <p:cNvSpPr/>
          <p:nvPr/>
        </p:nvSpPr>
        <p:spPr>
          <a:xfrm>
            <a:off x="9953425" y="1676640"/>
            <a:ext cx="852488" cy="85248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>
                <a:solidFill>
                  <a:schemeClr val="bg1"/>
                </a:solidFill>
              </a:rPr>
              <a:t>SBV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8127FC8-D257-C3ED-F319-E623D23C8A7D}"/>
              </a:ext>
            </a:extLst>
          </p:cNvPr>
          <p:cNvSpPr/>
          <p:nvPr/>
        </p:nvSpPr>
        <p:spPr>
          <a:xfrm>
            <a:off x="3967162" y="1879389"/>
            <a:ext cx="1698460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>
                <a:solidFill>
                  <a:schemeClr val="bg1"/>
                </a:solidFill>
              </a:rPr>
              <a:t>Automaatje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FC06609-9053-89D2-66BB-6CD86D75BC1D}"/>
              </a:ext>
            </a:extLst>
          </p:cNvPr>
          <p:cNvSpPr/>
          <p:nvPr/>
        </p:nvSpPr>
        <p:spPr>
          <a:xfrm>
            <a:off x="3990325" y="3860800"/>
            <a:ext cx="2082800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 err="1">
                <a:solidFill>
                  <a:schemeClr val="bg1"/>
                </a:solidFill>
              </a:rPr>
              <a:t>Huisartsen</a:t>
            </a:r>
            <a:endParaRPr lang="en-US" sz="1674" dirty="0">
              <a:solidFill>
                <a:schemeClr val="bg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AD90D84-DE0D-A074-05F0-9149941DFEB5}"/>
              </a:ext>
            </a:extLst>
          </p:cNvPr>
          <p:cNvSpPr/>
          <p:nvPr/>
        </p:nvSpPr>
        <p:spPr>
          <a:xfrm>
            <a:off x="10120707" y="4557713"/>
            <a:ext cx="2082800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 err="1">
                <a:solidFill>
                  <a:schemeClr val="bg1"/>
                </a:solidFill>
              </a:rPr>
              <a:t>Verenigingen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7A65360-2203-2FE8-28A1-707F4C3EEE8A}"/>
              </a:ext>
            </a:extLst>
          </p:cNvPr>
          <p:cNvSpPr/>
          <p:nvPr/>
        </p:nvSpPr>
        <p:spPr>
          <a:xfrm>
            <a:off x="10792425" y="3367761"/>
            <a:ext cx="1253797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 err="1">
                <a:solidFill>
                  <a:schemeClr val="bg1"/>
                </a:solidFill>
              </a:rPr>
              <a:t>Scholen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92BF058-A08E-5099-34C4-494D8653C6E8}"/>
              </a:ext>
            </a:extLst>
          </p:cNvPr>
          <p:cNvSpPr/>
          <p:nvPr/>
        </p:nvSpPr>
        <p:spPr>
          <a:xfrm>
            <a:off x="4353442" y="988071"/>
            <a:ext cx="1698460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0" dirty="0" err="1">
                <a:solidFill>
                  <a:schemeClr val="bg1"/>
                </a:solidFill>
              </a:rPr>
              <a:t>Bibliotheek</a:t>
            </a:r>
            <a:endParaRPr lang="en-NL" sz="167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EEF7400-9536-0E84-B2B0-553796753C29}"/>
              </a:ext>
            </a:extLst>
          </p:cNvPr>
          <p:cNvSpPr/>
          <p:nvPr/>
        </p:nvSpPr>
        <p:spPr>
          <a:xfrm>
            <a:off x="6102663" y="723900"/>
            <a:ext cx="1430287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 err="1">
                <a:solidFill>
                  <a:schemeClr val="bg1"/>
                </a:solidFill>
              </a:rPr>
              <a:t>Taalhuis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B68EBD8-D356-4EE7-8661-56094BE66789}"/>
              </a:ext>
            </a:extLst>
          </p:cNvPr>
          <p:cNvSpPr/>
          <p:nvPr/>
        </p:nvSpPr>
        <p:spPr>
          <a:xfrm>
            <a:off x="7993861" y="4388643"/>
            <a:ext cx="2082800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>
                <a:solidFill>
                  <a:schemeClr val="bg1"/>
                </a:solidFill>
              </a:rPr>
              <a:t>KBO Son en KBO </a:t>
            </a:r>
            <a:r>
              <a:rPr lang="en-US" sz="1674" dirty="0" err="1">
                <a:solidFill>
                  <a:schemeClr val="bg1"/>
                </a:solidFill>
              </a:rPr>
              <a:t>Breugel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B70EE0F-6161-DD1B-D9F9-F68BDEB03DB2}"/>
              </a:ext>
            </a:extLst>
          </p:cNvPr>
          <p:cNvSpPr/>
          <p:nvPr/>
        </p:nvSpPr>
        <p:spPr>
          <a:xfrm>
            <a:off x="10514505" y="2414678"/>
            <a:ext cx="1004394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>
                <a:solidFill>
                  <a:schemeClr val="bg1"/>
                </a:solidFill>
              </a:rPr>
              <a:t>CMD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B9534D1-8F0B-C191-D26E-61EB208058C7}"/>
              </a:ext>
            </a:extLst>
          </p:cNvPr>
          <p:cNvSpPr/>
          <p:nvPr/>
        </p:nvSpPr>
        <p:spPr>
          <a:xfrm>
            <a:off x="8248915" y="5491893"/>
            <a:ext cx="1655759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>
                <a:solidFill>
                  <a:schemeClr val="bg1"/>
                </a:solidFill>
              </a:rPr>
              <a:t>PVGE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BFEFCF8-F328-70C2-DA02-5BA6D65D7E78}"/>
              </a:ext>
            </a:extLst>
          </p:cNvPr>
          <p:cNvSpPr/>
          <p:nvPr/>
        </p:nvSpPr>
        <p:spPr>
          <a:xfrm>
            <a:off x="10216978" y="5516289"/>
            <a:ext cx="1811681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4" dirty="0" err="1">
                <a:solidFill>
                  <a:schemeClr val="bg1"/>
                </a:solidFill>
              </a:rPr>
              <a:t>Zonnebloem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26" name="sketch line" descr="&quot;&quot;">
            <a:extLst>
              <a:ext uri="{FF2B5EF4-FFF2-40B4-BE49-F238E27FC236}">
                <a16:creationId xmlns:a16="http://schemas.microsoft.com/office/drawing/2014/main" id="{B910A3F1-9A3A-2AF5-9BDD-30D0282F045A}"/>
              </a:ext>
            </a:extLst>
          </p:cNvPr>
          <p:cNvSpPr/>
          <p:nvPr/>
        </p:nvSpPr>
        <p:spPr>
          <a:xfrm rot="5400000">
            <a:off x="984348" y="3419475"/>
            <a:ext cx="5410200" cy="19050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B84B561-22DD-CBF2-CF7A-1D84D0616955}"/>
              </a:ext>
            </a:extLst>
          </p:cNvPr>
          <p:cNvSpPr/>
          <p:nvPr/>
        </p:nvSpPr>
        <p:spPr>
          <a:xfrm>
            <a:off x="4444650" y="5065649"/>
            <a:ext cx="1698460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0" dirty="0" err="1">
                <a:solidFill>
                  <a:schemeClr val="bg1"/>
                </a:solidFill>
              </a:rPr>
              <a:t>Stichting</a:t>
            </a:r>
            <a:r>
              <a:rPr lang="en-US" sz="1670" dirty="0">
                <a:solidFill>
                  <a:schemeClr val="bg1"/>
                </a:solidFill>
              </a:rPr>
              <a:t> met je hart</a:t>
            </a:r>
            <a:endParaRPr lang="en-NL" sz="1670" dirty="0">
              <a:solidFill>
                <a:schemeClr val="bg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51A8F6D-9E8C-81E4-FB68-05A7E653214A}"/>
              </a:ext>
            </a:extLst>
          </p:cNvPr>
          <p:cNvSpPr/>
          <p:nvPr/>
        </p:nvSpPr>
        <p:spPr>
          <a:xfrm>
            <a:off x="6301312" y="5011939"/>
            <a:ext cx="1532383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0" dirty="0" err="1">
                <a:solidFill>
                  <a:schemeClr val="bg1"/>
                </a:solidFill>
              </a:rPr>
              <a:t>dementievriendelijk</a:t>
            </a:r>
            <a:endParaRPr lang="en-NL" sz="1670" dirty="0">
              <a:solidFill>
                <a:schemeClr val="bg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D0FE0FB-7BEF-DAB1-7EDB-F1CAD7EDCE8B}"/>
              </a:ext>
            </a:extLst>
          </p:cNvPr>
          <p:cNvSpPr/>
          <p:nvPr/>
        </p:nvSpPr>
        <p:spPr>
          <a:xfrm>
            <a:off x="7609020" y="794484"/>
            <a:ext cx="1878197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0" dirty="0" err="1">
                <a:solidFill>
                  <a:schemeClr val="bg1"/>
                </a:solidFill>
              </a:rPr>
              <a:t>Protestantse</a:t>
            </a:r>
            <a:r>
              <a:rPr lang="en-US" sz="1670" dirty="0">
                <a:solidFill>
                  <a:schemeClr val="bg1"/>
                </a:solidFill>
              </a:rPr>
              <a:t> </a:t>
            </a:r>
            <a:r>
              <a:rPr lang="en-US" sz="1670" dirty="0" err="1">
                <a:solidFill>
                  <a:schemeClr val="bg1"/>
                </a:solidFill>
              </a:rPr>
              <a:t>gemeente</a:t>
            </a:r>
            <a:endParaRPr lang="en-NL" sz="1670" dirty="0">
              <a:solidFill>
                <a:schemeClr val="bg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FC623C2-E21E-B08C-D93E-1355DA558725}"/>
              </a:ext>
            </a:extLst>
          </p:cNvPr>
          <p:cNvSpPr/>
          <p:nvPr/>
        </p:nvSpPr>
        <p:spPr>
          <a:xfrm>
            <a:off x="5968575" y="1759237"/>
            <a:ext cx="1878197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0" dirty="0">
                <a:solidFill>
                  <a:schemeClr val="bg1"/>
                </a:solidFill>
              </a:rPr>
              <a:t>Berkenstaete</a:t>
            </a:r>
            <a:endParaRPr lang="en-NL" sz="1670" dirty="0">
              <a:solidFill>
                <a:schemeClr val="bg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A604BB7-BD97-82BE-B463-CE352BCAF9C1}"/>
              </a:ext>
            </a:extLst>
          </p:cNvPr>
          <p:cNvSpPr/>
          <p:nvPr/>
        </p:nvSpPr>
        <p:spPr>
          <a:xfrm>
            <a:off x="9820620" y="688818"/>
            <a:ext cx="833438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0" dirty="0">
                <a:solidFill>
                  <a:schemeClr val="bg1"/>
                </a:solidFill>
              </a:rPr>
              <a:t>CLIP</a:t>
            </a:r>
            <a:endParaRPr lang="en-NL" sz="1670" dirty="0">
              <a:solidFill>
                <a:schemeClr val="bg1"/>
              </a:solidFill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5BC02C6-D8D9-B288-258B-50552D07A939}"/>
              </a:ext>
            </a:extLst>
          </p:cNvPr>
          <p:cNvSpPr/>
          <p:nvPr/>
        </p:nvSpPr>
        <p:spPr>
          <a:xfrm>
            <a:off x="10750550" y="988071"/>
            <a:ext cx="1071315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0" dirty="0">
                <a:solidFill>
                  <a:schemeClr val="bg1"/>
                </a:solidFill>
              </a:rPr>
              <a:t>SCALA</a:t>
            </a:r>
            <a:endParaRPr lang="en-NL" sz="1670" dirty="0">
              <a:solidFill>
                <a:schemeClr val="bg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A188A80-FE45-6D5E-D652-9BD6C9D21861}"/>
              </a:ext>
            </a:extLst>
          </p:cNvPr>
          <p:cNvSpPr/>
          <p:nvPr/>
        </p:nvSpPr>
        <p:spPr>
          <a:xfrm>
            <a:off x="8122160" y="1738098"/>
            <a:ext cx="1698460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0" dirty="0" err="1">
                <a:solidFill>
                  <a:schemeClr val="bg1"/>
                </a:solidFill>
              </a:rPr>
              <a:t>Bijna</a:t>
            </a:r>
            <a:r>
              <a:rPr lang="en-US" sz="1670" dirty="0">
                <a:solidFill>
                  <a:schemeClr val="bg1"/>
                </a:solidFill>
              </a:rPr>
              <a:t> </a:t>
            </a:r>
            <a:r>
              <a:rPr lang="en-US" sz="1670" dirty="0" err="1">
                <a:solidFill>
                  <a:schemeClr val="bg1"/>
                </a:solidFill>
              </a:rPr>
              <a:t>Thuis</a:t>
            </a:r>
            <a:r>
              <a:rPr lang="en-US" sz="1670" dirty="0">
                <a:solidFill>
                  <a:schemeClr val="bg1"/>
                </a:solidFill>
              </a:rPr>
              <a:t> Huis</a:t>
            </a:r>
            <a:endParaRPr lang="en-NL" sz="1670" dirty="0">
              <a:solidFill>
                <a:schemeClr val="bg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649A7270-23AB-9669-7320-A2304E854B06}"/>
              </a:ext>
            </a:extLst>
          </p:cNvPr>
          <p:cNvSpPr/>
          <p:nvPr/>
        </p:nvSpPr>
        <p:spPr>
          <a:xfrm>
            <a:off x="8504983" y="56447"/>
            <a:ext cx="1698460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0" dirty="0" err="1">
                <a:solidFill>
                  <a:schemeClr val="bg1"/>
                </a:solidFill>
              </a:rPr>
              <a:t>Heilige</a:t>
            </a:r>
            <a:r>
              <a:rPr lang="en-US" sz="1670" dirty="0">
                <a:solidFill>
                  <a:schemeClr val="bg1"/>
                </a:solidFill>
              </a:rPr>
              <a:t> Oda </a:t>
            </a:r>
            <a:r>
              <a:rPr lang="en-US" sz="1670" dirty="0" err="1">
                <a:solidFill>
                  <a:schemeClr val="bg1"/>
                </a:solidFill>
              </a:rPr>
              <a:t>Parochie</a:t>
            </a:r>
            <a:endParaRPr lang="en-NL" sz="1670" dirty="0">
              <a:solidFill>
                <a:schemeClr val="bg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253E029-5D2E-DB4A-A67D-50CA29EDC10C}"/>
              </a:ext>
            </a:extLst>
          </p:cNvPr>
          <p:cNvSpPr/>
          <p:nvPr/>
        </p:nvSpPr>
        <p:spPr>
          <a:xfrm>
            <a:off x="8666762" y="3558781"/>
            <a:ext cx="2079661" cy="8524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50392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70" dirty="0" err="1">
                <a:solidFill>
                  <a:schemeClr val="bg1"/>
                </a:solidFill>
              </a:rPr>
              <a:t>Seniorenraad</a:t>
            </a:r>
            <a:endParaRPr lang="en-NL" sz="1670" dirty="0">
              <a:solidFill>
                <a:schemeClr val="bg1"/>
              </a:solidFill>
            </a:endParaRP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C858938E-7F84-C1E1-331E-730AF9CB2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82" y="5684105"/>
            <a:ext cx="993734" cy="99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45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4" grpId="0" animBg="1"/>
      <p:bldP spid="8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24" grpId="0" animBg="1"/>
      <p:bldP spid="25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56</Words>
  <Application>Microsoft Office PowerPoint</Application>
  <PresentationFormat>Breedbeeld</PresentationFormat>
  <Paragraphs>36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Wijkondersteuning</vt:lpstr>
      <vt:lpstr>Model positieve gezondheid</vt:lpstr>
      <vt:lpstr>Wijkondersteuning</vt:lpstr>
      <vt:lpstr>Doorverwijzing naar wijkondersteuning</vt:lpstr>
      <vt:lpstr>Toekomstige samenwerking wijkondersteuning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Wijkondersteuning</dc:title>
  <dc:creator>Hanneke van Velthooven</dc:creator>
  <cp:lastModifiedBy>Gijs Peters</cp:lastModifiedBy>
  <cp:revision>2</cp:revision>
  <dcterms:created xsi:type="dcterms:W3CDTF">2023-11-29T19:28:40Z</dcterms:created>
  <dcterms:modified xsi:type="dcterms:W3CDTF">2023-12-11T13:27:03Z</dcterms:modified>
</cp:coreProperties>
</file>