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2.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6" r:id="rId3"/>
    <p:sldId id="257" r:id="rId4"/>
    <p:sldId id="273" r:id="rId5"/>
    <p:sldId id="274" r:id="rId6"/>
    <p:sldId id="286" r:id="rId7"/>
    <p:sldId id="265" r:id="rId8"/>
    <p:sldId id="275" r:id="rId9"/>
    <p:sldId id="279" r:id="rId10"/>
    <p:sldId id="280" r:id="rId11"/>
    <p:sldId id="284" r:id="rId12"/>
    <p:sldId id="270" r:id="rId13"/>
    <p:sldId id="285" r:id="rId14"/>
    <p:sldId id="272" r:id="rId15"/>
    <p:sldId id="282" r:id="rId16"/>
    <p:sldId id="268"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9DC3E6"/>
    <a:srgbClr val="FFFFFF"/>
    <a:srgbClr val="53C7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FD0F851-EC5A-4D38-B0AD-8093EC10F338}" styleName="Stijl, licht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7733" autoAdjust="0"/>
  </p:normalViewPr>
  <p:slideViewPr>
    <p:cSldViewPr snapToGrid="0">
      <p:cViewPr>
        <p:scale>
          <a:sx n="53" d="100"/>
          <a:sy n="53" d="100"/>
        </p:scale>
        <p:origin x="1168" y="8"/>
      </p:cViewPr>
      <p:guideLst/>
    </p:cSldViewPr>
  </p:slideViewPr>
  <p:notesTextViewPr>
    <p:cViewPr>
      <p:scale>
        <a:sx n="3" d="2"/>
        <a:sy n="3" d="2"/>
      </p:scale>
      <p:origin x="0" y="0"/>
    </p:cViewPr>
  </p:notesText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Blad1!$B$1</c:f>
              <c:strCache>
                <c:ptCount val="1"/>
                <c:pt idx="0">
                  <c:v>Reeks 1</c:v>
                </c:pt>
              </c:strCache>
            </c:strRef>
          </c:tx>
          <c:spPr>
            <a:solidFill>
              <a:schemeClr val="accent1"/>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6-C5D2-481B-BC88-F34ACA49CE81}"/>
              </c:ext>
            </c:extLst>
          </c:dPt>
          <c:dPt>
            <c:idx val="1"/>
            <c:invertIfNegative val="0"/>
            <c:bubble3D val="0"/>
            <c:spPr>
              <a:solidFill>
                <a:srgbClr val="FFC000"/>
              </a:solidFill>
              <a:ln>
                <a:noFill/>
              </a:ln>
              <a:effectLst/>
            </c:spPr>
            <c:extLst>
              <c:ext xmlns:c16="http://schemas.microsoft.com/office/drawing/2014/chart" uri="{C3380CC4-5D6E-409C-BE32-E72D297353CC}">
                <c16:uniqueId val="{00000005-C5D2-481B-BC88-F34ACA49CE81}"/>
              </c:ext>
            </c:extLst>
          </c:dPt>
          <c:dPt>
            <c:idx val="3"/>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4-C5D2-481B-BC88-F34ACA49CE81}"/>
              </c:ext>
            </c:extLst>
          </c:dPt>
          <c:dLbls>
            <c:dLbl>
              <c:idx val="0"/>
              <c:layout>
                <c:manualLayout>
                  <c:x val="-4.062500000000000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5D2-481B-BC88-F34ACA49CE81}"/>
                </c:ext>
              </c:extLst>
            </c:dLbl>
            <c:dLbl>
              <c:idx val="1"/>
              <c:layout>
                <c:manualLayout>
                  <c:x val="-3.9062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5D2-481B-BC88-F34ACA49CE81}"/>
                </c:ext>
              </c:extLst>
            </c:dLbl>
            <c:dLbl>
              <c:idx val="2"/>
              <c:layout>
                <c:manualLayout>
                  <c:x val="-4.3750000000000115E-2"/>
                  <c:y val="-1.13524981976792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5D2-481B-BC88-F34ACA49CE81}"/>
                </c:ext>
              </c:extLst>
            </c:dLbl>
            <c:dLbl>
              <c:idx val="3"/>
              <c:layout>
                <c:manualLayout>
                  <c:x val="-3.7500000000000117E-2"/>
                  <c:y val="-2.83812454941980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5D2-481B-BC88-F34ACA49CE8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Blad1!$A$2:$A$5</c:f>
              <c:strCache>
                <c:ptCount val="4"/>
                <c:pt idx="0">
                  <c:v>65-plussers</c:v>
                </c:pt>
                <c:pt idx="1">
                  <c:v>19-64 jarigen</c:v>
                </c:pt>
                <c:pt idx="2">
                  <c:v>12-18 jarigen</c:v>
                </c:pt>
                <c:pt idx="3">
                  <c:v>0-11 jarigen</c:v>
                </c:pt>
              </c:strCache>
            </c:strRef>
          </c:cat>
          <c:val>
            <c:numRef>
              <c:f>Blad1!$B$2:$B$5</c:f>
              <c:numCache>
                <c:formatCode>General</c:formatCode>
                <c:ptCount val="4"/>
                <c:pt idx="0">
                  <c:v>68</c:v>
                </c:pt>
                <c:pt idx="1">
                  <c:v>87</c:v>
                </c:pt>
                <c:pt idx="2">
                  <c:v>88</c:v>
                </c:pt>
                <c:pt idx="3">
                  <c:v>97</c:v>
                </c:pt>
              </c:numCache>
            </c:numRef>
          </c:val>
          <c:extLst>
            <c:ext xmlns:c16="http://schemas.microsoft.com/office/drawing/2014/chart" uri="{C3380CC4-5D6E-409C-BE32-E72D297353CC}">
              <c16:uniqueId val="{00000000-C5D2-481B-BC88-F34ACA49CE81}"/>
            </c:ext>
          </c:extLst>
        </c:ser>
        <c:dLbls>
          <c:showLegendKey val="0"/>
          <c:showVal val="0"/>
          <c:showCatName val="0"/>
          <c:showSerName val="0"/>
          <c:showPercent val="0"/>
          <c:showBubbleSize val="0"/>
        </c:dLbls>
        <c:gapWidth val="182"/>
        <c:axId val="637675432"/>
        <c:axId val="637673792"/>
      </c:barChart>
      <c:catAx>
        <c:axId val="6376754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rgbClr val="002060"/>
                </a:solidFill>
                <a:latin typeface="Verdana" panose="020B0604030504040204" pitchFamily="34" charset="0"/>
                <a:ea typeface="+mn-ea"/>
                <a:cs typeface="+mn-cs"/>
              </a:defRPr>
            </a:pPr>
            <a:endParaRPr lang="nl-NL"/>
          </a:p>
        </c:txPr>
        <c:crossAx val="637673792"/>
        <c:crosses val="autoZero"/>
        <c:auto val="1"/>
        <c:lblAlgn val="ctr"/>
        <c:lblOffset val="100"/>
        <c:noMultiLvlLbl val="0"/>
      </c:catAx>
      <c:valAx>
        <c:axId val="637673792"/>
        <c:scaling>
          <c:orientation val="minMax"/>
          <c:max val="1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nl-NL" dirty="0"/>
                  <a:t>%</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nl-NL"/>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rgbClr val="002060"/>
                </a:solidFill>
                <a:latin typeface="Verdana" panose="020B0604030504040204" pitchFamily="34" charset="0"/>
                <a:ea typeface="+mn-ea"/>
                <a:cs typeface="+mn-cs"/>
              </a:defRPr>
            </a:pPr>
            <a:endParaRPr lang="nl-NL"/>
          </a:p>
        </c:txPr>
        <c:crossAx val="6376754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rgbClr val="002060"/>
                </a:solidFill>
                <a:latin typeface="Verdana" panose="020B0604030504040204" pitchFamily="34" charset="0"/>
                <a:ea typeface="+mn-ea"/>
                <a:cs typeface="+mn-cs"/>
              </a:defRPr>
            </a:pPr>
            <a:r>
              <a:rPr lang="nl-NL" sz="1600" b="1" dirty="0"/>
              <a:t>Voelt zich psychisch ongezond</a:t>
            </a:r>
          </a:p>
        </c:rich>
      </c:tx>
      <c:overlay val="0"/>
      <c:spPr>
        <a:noFill/>
        <a:ln>
          <a:noFill/>
        </a:ln>
        <a:effectLst/>
      </c:spPr>
      <c:txPr>
        <a:bodyPr rot="0" spcFirstLastPara="1" vertOverflow="ellipsis" vert="horz" wrap="square" anchor="ctr" anchorCtr="1"/>
        <a:lstStyle/>
        <a:p>
          <a:pPr>
            <a:defRPr sz="1800" b="0" i="0" u="none" strike="noStrike" kern="1200" spc="0" baseline="0">
              <a:solidFill>
                <a:srgbClr val="002060"/>
              </a:solidFill>
              <a:latin typeface="Verdana" panose="020B0604030504040204" pitchFamily="34" charset="0"/>
              <a:ea typeface="+mn-ea"/>
              <a:cs typeface="+mn-cs"/>
            </a:defRPr>
          </a:pPr>
          <a:endParaRPr lang="nl-NL"/>
        </a:p>
      </c:txPr>
    </c:title>
    <c:autoTitleDeleted val="0"/>
    <c:plotArea>
      <c:layout/>
      <c:barChart>
        <c:barDir val="col"/>
        <c:grouping val="clustered"/>
        <c:varyColors val="0"/>
        <c:ser>
          <c:idx val="0"/>
          <c:order val="0"/>
          <c:tx>
            <c:strRef>
              <c:f>Blad1!$B$1</c:f>
              <c:strCache>
                <c:ptCount val="1"/>
                <c:pt idx="0">
                  <c:v>2011</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1-4231-463D-B5A3-0073143F9E96}"/>
              </c:ext>
            </c:extLst>
          </c:dPt>
          <c:dLbls>
            <c:dLbl>
              <c:idx val="0"/>
              <c:layout>
                <c:manualLayout>
                  <c:x val="5.78452639190161E-3"/>
                  <c:y val="6.7696997195745082E-2"/>
                </c:manualLayout>
              </c:layout>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bg1"/>
                      </a:solidFill>
                      <a:latin typeface="Verdana" panose="020B0604030504040204" pitchFamily="34" charset="0"/>
                      <a:ea typeface="+mn-ea"/>
                      <a:cs typeface="+mn-cs"/>
                    </a:defRPr>
                  </a:pPr>
                  <a:endParaRPr lang="nl-N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231-463D-B5A3-0073143F9E96}"/>
                </c:ext>
              </c:extLst>
            </c:dLbl>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rgbClr val="002060"/>
                    </a:solidFill>
                    <a:latin typeface="Verdana" panose="020B0604030504040204" pitchFamily="34" charset="0"/>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Blad1!$A$2:$A$2</c:f>
              <c:numCache>
                <c:formatCode>General</c:formatCode>
                <c:ptCount val="1"/>
              </c:numCache>
            </c:numRef>
          </c:cat>
          <c:val>
            <c:numRef>
              <c:f>Blad1!$B$2:$B$2</c:f>
              <c:numCache>
                <c:formatCode>General</c:formatCode>
                <c:ptCount val="1"/>
                <c:pt idx="0">
                  <c:v>12</c:v>
                </c:pt>
              </c:numCache>
            </c:numRef>
          </c:val>
          <c:extLst>
            <c:ext xmlns:c16="http://schemas.microsoft.com/office/drawing/2014/chart" uri="{C3380CC4-5D6E-409C-BE32-E72D297353CC}">
              <c16:uniqueId val="{00000002-4231-463D-B5A3-0073143F9E96}"/>
            </c:ext>
          </c:extLst>
        </c:ser>
        <c:ser>
          <c:idx val="1"/>
          <c:order val="1"/>
          <c:tx>
            <c:strRef>
              <c:f>Blad1!$C$1</c:f>
              <c:strCache>
                <c:ptCount val="1"/>
                <c:pt idx="0">
                  <c:v>2015</c:v>
                </c:pt>
              </c:strCache>
            </c:strRef>
          </c:tx>
          <c:spPr>
            <a:solidFill>
              <a:schemeClr val="bg2">
                <a:lumMod val="75000"/>
              </a:schemeClr>
            </a:solidFill>
            <a:ln>
              <a:noFill/>
            </a:ln>
            <a:effectLst/>
          </c:spPr>
          <c:invertIfNegative val="0"/>
          <c:dPt>
            <c:idx val="0"/>
            <c:invertIfNegative val="0"/>
            <c:bubble3D val="0"/>
            <c:spPr>
              <a:solidFill>
                <a:schemeClr val="bg2">
                  <a:lumMod val="75000"/>
                </a:schemeClr>
              </a:solidFill>
              <a:ln>
                <a:solidFill>
                  <a:srgbClr val="EEEFEE"/>
                </a:solidFill>
              </a:ln>
              <a:effectLst/>
            </c:spPr>
            <c:extLst>
              <c:ext xmlns:c16="http://schemas.microsoft.com/office/drawing/2014/chart" uri="{C3380CC4-5D6E-409C-BE32-E72D297353CC}">
                <c16:uniqueId val="{00000004-4231-463D-B5A3-0073143F9E96}"/>
              </c:ext>
            </c:extLst>
          </c:dPt>
          <c:dLbls>
            <c:dLbl>
              <c:idx val="0"/>
              <c:layout>
                <c:manualLayout>
                  <c:x val="-8.6767895878524948E-3"/>
                  <c:y val="8.39442765227240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231-463D-B5A3-0073143F9E96}"/>
                </c:ext>
              </c:extLst>
            </c:dLbl>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bg1"/>
                    </a:solidFill>
                    <a:latin typeface="Verdana" panose="020B0604030504040204" pitchFamily="34" charset="0"/>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Blad1!$A$2:$A$2</c:f>
              <c:numCache>
                <c:formatCode>General</c:formatCode>
                <c:ptCount val="1"/>
              </c:numCache>
            </c:numRef>
          </c:cat>
          <c:val>
            <c:numRef>
              <c:f>Blad1!$C$2:$C$2</c:f>
              <c:numCache>
                <c:formatCode>General</c:formatCode>
                <c:ptCount val="1"/>
                <c:pt idx="0">
                  <c:v>10</c:v>
                </c:pt>
              </c:numCache>
            </c:numRef>
          </c:val>
          <c:extLst>
            <c:ext xmlns:c16="http://schemas.microsoft.com/office/drawing/2014/chart" uri="{C3380CC4-5D6E-409C-BE32-E72D297353CC}">
              <c16:uniqueId val="{00000005-4231-463D-B5A3-0073143F9E96}"/>
            </c:ext>
          </c:extLst>
        </c:ser>
        <c:ser>
          <c:idx val="2"/>
          <c:order val="2"/>
          <c:tx>
            <c:strRef>
              <c:f>Blad1!$D$1</c:f>
              <c:strCache>
                <c:ptCount val="1"/>
                <c:pt idx="0">
                  <c:v>2019</c:v>
                </c:pt>
              </c:strCache>
            </c:strRef>
          </c:tx>
          <c:spPr>
            <a:solidFill>
              <a:srgbClr val="002060"/>
            </a:solidFill>
            <a:ln>
              <a:noFill/>
            </a:ln>
            <a:effectLst/>
          </c:spPr>
          <c:invertIfNegative val="0"/>
          <c:dLbls>
            <c:dLbl>
              <c:idx val="0"/>
              <c:layout>
                <c:manualLayout>
                  <c:x val="2.8922631959508315E-3"/>
                  <c:y val="7.3112756971404791E-2"/>
                </c:manualLayout>
              </c:layout>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bg1"/>
                      </a:solidFill>
                      <a:latin typeface="Verdana" panose="020B0604030504040204" pitchFamily="34" charset="0"/>
                      <a:ea typeface="+mn-ea"/>
                      <a:cs typeface="+mn-cs"/>
                    </a:defRPr>
                  </a:pPr>
                  <a:endParaRPr lang="nl-N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231-463D-B5A3-0073143F9E96}"/>
                </c:ext>
              </c:extLst>
            </c:dLbl>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rgbClr val="002060"/>
                    </a:solidFill>
                    <a:latin typeface="Verdana" panose="020B0604030504040204" pitchFamily="34" charset="0"/>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Blad1!$A$2:$A$2</c:f>
              <c:numCache>
                <c:formatCode>General</c:formatCode>
                <c:ptCount val="1"/>
              </c:numCache>
            </c:numRef>
          </c:cat>
          <c:val>
            <c:numRef>
              <c:f>Blad1!$D$2:$D$2</c:f>
              <c:numCache>
                <c:formatCode>General</c:formatCode>
                <c:ptCount val="1"/>
                <c:pt idx="0">
                  <c:v>17</c:v>
                </c:pt>
              </c:numCache>
            </c:numRef>
          </c:val>
          <c:extLst>
            <c:ext xmlns:c16="http://schemas.microsoft.com/office/drawing/2014/chart" uri="{C3380CC4-5D6E-409C-BE32-E72D297353CC}">
              <c16:uniqueId val="{00000007-4231-463D-B5A3-0073143F9E96}"/>
            </c:ext>
          </c:extLst>
        </c:ser>
        <c:dLbls>
          <c:showLegendKey val="0"/>
          <c:showVal val="0"/>
          <c:showCatName val="0"/>
          <c:showSerName val="0"/>
          <c:showPercent val="0"/>
          <c:showBubbleSize val="0"/>
        </c:dLbls>
        <c:gapWidth val="219"/>
        <c:overlap val="-27"/>
        <c:axId val="771873912"/>
        <c:axId val="771872272"/>
      </c:barChart>
      <c:catAx>
        <c:axId val="771873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rgbClr val="002060"/>
                </a:solidFill>
                <a:latin typeface="Verdana" panose="020B0604030504040204" pitchFamily="34" charset="0"/>
                <a:ea typeface="+mn-ea"/>
                <a:cs typeface="+mn-cs"/>
              </a:defRPr>
            </a:pPr>
            <a:endParaRPr lang="nl-NL"/>
          </a:p>
        </c:txPr>
        <c:crossAx val="771872272"/>
        <c:crosses val="autoZero"/>
        <c:auto val="1"/>
        <c:lblAlgn val="ctr"/>
        <c:lblOffset val="100"/>
        <c:noMultiLvlLbl val="0"/>
      </c:catAx>
      <c:valAx>
        <c:axId val="7718722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500" b="0" i="0" u="none" strike="noStrike" kern="1200" baseline="0">
                    <a:solidFill>
                      <a:srgbClr val="002060"/>
                    </a:solidFill>
                    <a:latin typeface="Verdana" panose="020B0604030504040204" pitchFamily="34" charset="0"/>
                    <a:ea typeface="+mn-ea"/>
                    <a:cs typeface="+mn-cs"/>
                  </a:defRPr>
                </a:pPr>
                <a:r>
                  <a:rPr lang="nl-NL" dirty="0"/>
                  <a:t>%</a:t>
                </a:r>
              </a:p>
            </c:rich>
          </c:tx>
          <c:overlay val="0"/>
          <c:spPr>
            <a:noFill/>
            <a:ln>
              <a:noFill/>
            </a:ln>
            <a:effectLst/>
          </c:spPr>
          <c:txPr>
            <a:bodyPr rot="0" spcFirstLastPara="1" vertOverflow="ellipsis" wrap="square" anchor="ctr" anchorCtr="1"/>
            <a:lstStyle/>
            <a:p>
              <a:pPr>
                <a:defRPr sz="1500" b="0" i="0" u="none" strike="noStrike" kern="1200" baseline="0">
                  <a:solidFill>
                    <a:srgbClr val="002060"/>
                  </a:solidFill>
                  <a:latin typeface="Verdana" panose="020B0604030504040204" pitchFamily="34" charset="0"/>
                  <a:ea typeface="+mn-ea"/>
                  <a:cs typeface="+mn-cs"/>
                </a:defRPr>
              </a:pPr>
              <a:endParaRPr lang="nl-NL"/>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rgbClr val="002060"/>
                </a:solidFill>
                <a:latin typeface="Verdana" panose="020B0604030504040204" pitchFamily="34" charset="0"/>
                <a:ea typeface="+mn-ea"/>
                <a:cs typeface="+mn-cs"/>
              </a:defRPr>
            </a:pPr>
            <a:endParaRPr lang="nl-NL"/>
          </a:p>
        </c:txPr>
        <c:crossAx val="771873912"/>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1500" b="0" i="0" u="none" strike="noStrike" kern="1200" baseline="0">
              <a:solidFill>
                <a:srgbClr val="002060"/>
              </a:solidFill>
              <a:latin typeface="Verdana" panose="020B0604030504040204" pitchFamily="34" charset="0"/>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500" baseline="0">
          <a:solidFill>
            <a:srgbClr val="002060"/>
          </a:solidFill>
          <a:latin typeface="Verdana" panose="020B0604030504040204" pitchFamily="34" charset="0"/>
        </a:defRPr>
      </a:pPr>
      <a:endParaRPr lang="nl-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rgbClr val="002060"/>
                </a:solidFill>
                <a:latin typeface="Verdana" panose="020B0604030504040204" pitchFamily="34" charset="0"/>
                <a:ea typeface="+mn-ea"/>
                <a:cs typeface="+mn-cs"/>
              </a:defRPr>
            </a:pPr>
            <a:r>
              <a:rPr lang="nl-NL" sz="1680" b="1" dirty="0"/>
              <a:t>Impact coronacrisis op stress</a:t>
            </a:r>
          </a:p>
        </c:rich>
      </c:tx>
      <c:overlay val="0"/>
      <c:spPr>
        <a:noFill/>
        <a:ln>
          <a:noFill/>
        </a:ln>
        <a:effectLst/>
      </c:spPr>
      <c:txPr>
        <a:bodyPr rot="0" spcFirstLastPara="1" vertOverflow="ellipsis" vert="horz" wrap="square" anchor="ctr" anchorCtr="1"/>
        <a:lstStyle/>
        <a:p>
          <a:pPr>
            <a:defRPr sz="1800" b="0" i="0" u="none" strike="noStrike" kern="1200" spc="0" baseline="0">
              <a:solidFill>
                <a:srgbClr val="002060"/>
              </a:solidFill>
              <a:latin typeface="Verdana" panose="020B0604030504040204" pitchFamily="34" charset="0"/>
              <a:ea typeface="+mn-ea"/>
              <a:cs typeface="+mn-cs"/>
            </a:defRPr>
          </a:pPr>
          <a:endParaRPr lang="nl-NL"/>
        </a:p>
      </c:txPr>
    </c:title>
    <c:autoTitleDeleted val="0"/>
    <c:plotArea>
      <c:layout/>
      <c:barChart>
        <c:barDir val="bar"/>
        <c:grouping val="clustered"/>
        <c:varyColors val="0"/>
        <c:ser>
          <c:idx val="0"/>
          <c:order val="0"/>
          <c:tx>
            <c:strRef>
              <c:f>Blad1!$B$1</c:f>
              <c:strCache>
                <c:ptCount val="1"/>
                <c:pt idx="0">
                  <c:v>Minder</c:v>
                </c:pt>
              </c:strCache>
            </c:strRef>
          </c:tx>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1500" b="0" i="0" u="none" strike="noStrike" kern="1200" baseline="0">
                    <a:solidFill>
                      <a:srgbClr val="002060"/>
                    </a:solidFill>
                    <a:latin typeface="Verdana" panose="020B0604030504040204" pitchFamily="34" charset="0"/>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Blad1!$A$2:$A$3</c:f>
              <c:strCache>
                <c:ptCount val="2"/>
                <c:pt idx="0">
                  <c:v>65plus</c:v>
                </c:pt>
                <c:pt idx="1">
                  <c:v>18-64 jr</c:v>
                </c:pt>
              </c:strCache>
            </c:strRef>
          </c:cat>
          <c:val>
            <c:numRef>
              <c:f>Blad1!$B$2:$B$3</c:f>
              <c:numCache>
                <c:formatCode>General</c:formatCode>
                <c:ptCount val="2"/>
                <c:pt idx="0">
                  <c:v>0.9</c:v>
                </c:pt>
                <c:pt idx="1">
                  <c:v>3</c:v>
                </c:pt>
              </c:numCache>
            </c:numRef>
          </c:val>
          <c:extLst>
            <c:ext xmlns:c16="http://schemas.microsoft.com/office/drawing/2014/chart" uri="{C3380CC4-5D6E-409C-BE32-E72D297353CC}">
              <c16:uniqueId val="{00000000-F247-43A7-B632-165C0A939B83}"/>
            </c:ext>
          </c:extLst>
        </c:ser>
        <c:ser>
          <c:idx val="1"/>
          <c:order val="1"/>
          <c:tx>
            <c:strRef>
              <c:f>Blad1!$C$1</c:f>
              <c:strCache>
                <c:ptCount val="1"/>
                <c:pt idx="0">
                  <c:v>Meer</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500" b="0" i="0" u="none" strike="noStrike" kern="1200" baseline="0">
                    <a:solidFill>
                      <a:srgbClr val="002060"/>
                    </a:solidFill>
                    <a:latin typeface="Verdana" panose="020B0604030504040204" pitchFamily="34" charset="0"/>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Blad1!$A$2:$A$3</c:f>
              <c:strCache>
                <c:ptCount val="2"/>
                <c:pt idx="0">
                  <c:v>65plus</c:v>
                </c:pt>
                <c:pt idx="1">
                  <c:v>18-64 jr</c:v>
                </c:pt>
              </c:strCache>
            </c:strRef>
          </c:cat>
          <c:val>
            <c:numRef>
              <c:f>Blad1!$C$2:$C$3</c:f>
              <c:numCache>
                <c:formatCode>General</c:formatCode>
                <c:ptCount val="2"/>
                <c:pt idx="0">
                  <c:v>13</c:v>
                </c:pt>
                <c:pt idx="1">
                  <c:v>24</c:v>
                </c:pt>
              </c:numCache>
            </c:numRef>
          </c:val>
          <c:extLst>
            <c:ext xmlns:c16="http://schemas.microsoft.com/office/drawing/2014/chart" uri="{C3380CC4-5D6E-409C-BE32-E72D297353CC}">
              <c16:uniqueId val="{00000001-F247-43A7-B632-165C0A939B83}"/>
            </c:ext>
          </c:extLst>
        </c:ser>
        <c:dLbls>
          <c:dLblPos val="outEnd"/>
          <c:showLegendKey val="0"/>
          <c:showVal val="1"/>
          <c:showCatName val="0"/>
          <c:showSerName val="0"/>
          <c:showPercent val="0"/>
          <c:showBubbleSize val="0"/>
        </c:dLbls>
        <c:gapWidth val="182"/>
        <c:axId val="342127432"/>
        <c:axId val="682745520"/>
      </c:barChart>
      <c:catAx>
        <c:axId val="3421274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rgbClr val="002060"/>
                </a:solidFill>
                <a:latin typeface="Verdana" panose="020B0604030504040204" pitchFamily="34" charset="0"/>
                <a:ea typeface="+mn-ea"/>
                <a:cs typeface="+mn-cs"/>
              </a:defRPr>
            </a:pPr>
            <a:endParaRPr lang="nl-NL"/>
          </a:p>
        </c:txPr>
        <c:crossAx val="682745520"/>
        <c:crosses val="autoZero"/>
        <c:auto val="1"/>
        <c:lblAlgn val="ctr"/>
        <c:lblOffset val="100"/>
        <c:noMultiLvlLbl val="0"/>
      </c:catAx>
      <c:valAx>
        <c:axId val="6827455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rgbClr val="002060"/>
                </a:solidFill>
                <a:latin typeface="Verdana" panose="020B0604030504040204" pitchFamily="34" charset="0"/>
                <a:ea typeface="+mn-ea"/>
                <a:cs typeface="+mn-cs"/>
              </a:defRPr>
            </a:pPr>
            <a:endParaRPr lang="nl-NL"/>
          </a:p>
        </c:txPr>
        <c:crossAx val="342127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500" b="0" i="0" u="none" strike="noStrike" kern="1200" baseline="0">
              <a:solidFill>
                <a:srgbClr val="002060"/>
              </a:solidFill>
              <a:latin typeface="Verdana" panose="020B0604030504040204" pitchFamily="34" charset="0"/>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9050">
      <a:solidFill>
        <a:schemeClr val="bg1">
          <a:lumMod val="50000"/>
        </a:schemeClr>
      </a:solidFill>
      <a:prstDash val="dash"/>
    </a:ln>
    <a:effectLst/>
  </c:spPr>
  <c:txPr>
    <a:bodyPr/>
    <a:lstStyle/>
    <a:p>
      <a:pPr>
        <a:defRPr sz="1500" baseline="0">
          <a:solidFill>
            <a:srgbClr val="002060"/>
          </a:solidFill>
          <a:latin typeface="Verdana" panose="020B0604030504040204" pitchFamily="34" charset="0"/>
        </a:defRPr>
      </a:pPr>
      <a:endParaRPr lang="nl-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rgbClr val="002060"/>
                </a:solidFill>
                <a:latin typeface="Verdana" panose="020B0604030504040204" pitchFamily="34" charset="0"/>
                <a:ea typeface="Verdana" panose="020B0604030504040204" pitchFamily="34" charset="0"/>
                <a:cs typeface="+mn-cs"/>
              </a:defRPr>
            </a:pPr>
            <a:r>
              <a:rPr lang="nl-NL"/>
              <a:t>Is eenzaam</a:t>
            </a:r>
          </a:p>
        </c:rich>
      </c:tx>
      <c:overlay val="0"/>
      <c:spPr>
        <a:noFill/>
        <a:ln>
          <a:noFill/>
        </a:ln>
        <a:effectLst/>
      </c:spPr>
      <c:txPr>
        <a:bodyPr rot="0" spcFirstLastPara="1" vertOverflow="ellipsis" vert="horz" wrap="square" anchor="ctr" anchorCtr="1"/>
        <a:lstStyle/>
        <a:p>
          <a:pPr>
            <a:defRPr sz="1800" b="0" i="0" u="none" strike="noStrike" kern="1200" spc="0" baseline="0">
              <a:solidFill>
                <a:srgbClr val="002060"/>
              </a:solidFill>
              <a:latin typeface="Verdana" panose="020B0604030504040204" pitchFamily="34" charset="0"/>
              <a:ea typeface="Verdana" panose="020B0604030504040204" pitchFamily="34" charset="0"/>
              <a:cs typeface="+mn-cs"/>
            </a:defRPr>
          </a:pPr>
          <a:endParaRPr lang="nl-NL"/>
        </a:p>
      </c:txPr>
    </c:title>
    <c:autoTitleDeleted val="0"/>
    <c:plotArea>
      <c:layout/>
      <c:barChart>
        <c:barDir val="col"/>
        <c:grouping val="stacked"/>
        <c:varyColors val="0"/>
        <c:ser>
          <c:idx val="0"/>
          <c:order val="0"/>
          <c:tx>
            <c:strRef>
              <c:f>Blad1!$B$1</c:f>
              <c:strCache>
                <c:ptCount val="1"/>
                <c:pt idx="0">
                  <c:v>matig eenzaam</c:v>
                </c:pt>
              </c:strCache>
            </c:strRef>
          </c:tx>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1500" b="0" i="0" u="none" strike="noStrike" kern="1200" baseline="0">
                    <a:solidFill>
                      <a:schemeClr val="bg1"/>
                    </a:solidFill>
                    <a:latin typeface="Verdana" panose="020B0604030504040204" pitchFamily="34" charset="0"/>
                    <a:ea typeface="Verdana" panose="020B0604030504040204" pitchFamily="34" charset="0"/>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Blad1!$A$2:$A$4</c:f>
              <c:strCache>
                <c:ptCount val="3"/>
                <c:pt idx="0">
                  <c:v>12-18 jaar</c:v>
                </c:pt>
                <c:pt idx="1">
                  <c:v>18-64 jaar</c:v>
                </c:pt>
                <c:pt idx="2">
                  <c:v>65+</c:v>
                </c:pt>
              </c:strCache>
            </c:strRef>
          </c:cat>
          <c:val>
            <c:numRef>
              <c:f>Blad1!$B$2:$B$4</c:f>
              <c:numCache>
                <c:formatCode>General</c:formatCode>
                <c:ptCount val="3"/>
                <c:pt idx="0">
                  <c:v>26</c:v>
                </c:pt>
                <c:pt idx="1">
                  <c:v>32</c:v>
                </c:pt>
                <c:pt idx="2">
                  <c:v>40</c:v>
                </c:pt>
              </c:numCache>
            </c:numRef>
          </c:val>
          <c:extLst>
            <c:ext xmlns:c16="http://schemas.microsoft.com/office/drawing/2014/chart" uri="{C3380CC4-5D6E-409C-BE32-E72D297353CC}">
              <c16:uniqueId val="{00000000-052E-4BC2-A728-6E7B62DD5C01}"/>
            </c:ext>
          </c:extLst>
        </c:ser>
        <c:ser>
          <c:idx val="1"/>
          <c:order val="1"/>
          <c:tx>
            <c:strRef>
              <c:f>Blad1!$C$1</c:f>
              <c:strCache>
                <c:ptCount val="1"/>
                <c:pt idx="0">
                  <c:v>(zeer) ernstig eenzaam</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500" b="0" i="0" u="none" strike="noStrike" kern="1200" baseline="0">
                    <a:solidFill>
                      <a:srgbClr val="002060"/>
                    </a:solidFill>
                    <a:latin typeface="Verdana" panose="020B0604030504040204" pitchFamily="34" charset="0"/>
                    <a:ea typeface="Verdana" panose="020B0604030504040204" pitchFamily="34" charset="0"/>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Blad1!$A$2:$A$4</c:f>
              <c:strCache>
                <c:ptCount val="3"/>
                <c:pt idx="0">
                  <c:v>12-18 jaar</c:v>
                </c:pt>
                <c:pt idx="1">
                  <c:v>18-64 jaar</c:v>
                </c:pt>
                <c:pt idx="2">
                  <c:v>65+</c:v>
                </c:pt>
              </c:strCache>
            </c:strRef>
          </c:cat>
          <c:val>
            <c:numRef>
              <c:f>Blad1!$C$2:$C$4</c:f>
              <c:numCache>
                <c:formatCode>General</c:formatCode>
                <c:ptCount val="3"/>
                <c:pt idx="0">
                  <c:v>5</c:v>
                </c:pt>
                <c:pt idx="1">
                  <c:v>12</c:v>
                </c:pt>
                <c:pt idx="2">
                  <c:v>8</c:v>
                </c:pt>
              </c:numCache>
            </c:numRef>
          </c:val>
          <c:extLst>
            <c:ext xmlns:c16="http://schemas.microsoft.com/office/drawing/2014/chart" uri="{C3380CC4-5D6E-409C-BE32-E72D297353CC}">
              <c16:uniqueId val="{00000001-052E-4BC2-A728-6E7B62DD5C01}"/>
            </c:ext>
          </c:extLst>
        </c:ser>
        <c:dLbls>
          <c:showLegendKey val="0"/>
          <c:showVal val="0"/>
          <c:showCatName val="0"/>
          <c:showSerName val="0"/>
          <c:showPercent val="0"/>
          <c:showBubbleSize val="0"/>
        </c:dLbls>
        <c:gapWidth val="150"/>
        <c:overlap val="100"/>
        <c:axId val="577723080"/>
        <c:axId val="577723736"/>
      </c:barChart>
      <c:catAx>
        <c:axId val="577723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rgbClr val="002060"/>
                </a:solidFill>
                <a:latin typeface="Verdana" panose="020B0604030504040204" pitchFamily="34" charset="0"/>
                <a:ea typeface="Verdana" panose="020B0604030504040204" pitchFamily="34" charset="0"/>
                <a:cs typeface="+mn-cs"/>
              </a:defRPr>
            </a:pPr>
            <a:endParaRPr lang="nl-NL"/>
          </a:p>
        </c:txPr>
        <c:crossAx val="577723736"/>
        <c:crosses val="autoZero"/>
        <c:auto val="1"/>
        <c:lblAlgn val="ctr"/>
        <c:lblOffset val="100"/>
        <c:noMultiLvlLbl val="0"/>
      </c:catAx>
      <c:valAx>
        <c:axId val="5777237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500" b="0" i="0" u="none" strike="noStrike" kern="1200" baseline="0">
                    <a:solidFill>
                      <a:srgbClr val="002060"/>
                    </a:solidFill>
                    <a:latin typeface="Verdana" panose="020B0604030504040204" pitchFamily="34" charset="0"/>
                    <a:ea typeface="Verdana" panose="020B0604030504040204" pitchFamily="34" charset="0"/>
                    <a:cs typeface="+mn-cs"/>
                  </a:defRPr>
                </a:pPr>
                <a:r>
                  <a:rPr lang="nl-NL"/>
                  <a:t>%</a:t>
                </a:r>
              </a:p>
            </c:rich>
          </c:tx>
          <c:overlay val="0"/>
          <c:spPr>
            <a:noFill/>
            <a:ln>
              <a:noFill/>
            </a:ln>
            <a:effectLst/>
          </c:spPr>
          <c:txPr>
            <a:bodyPr rot="0" spcFirstLastPara="1" vertOverflow="ellipsis" wrap="square" anchor="ctr" anchorCtr="1"/>
            <a:lstStyle/>
            <a:p>
              <a:pPr>
                <a:defRPr sz="1500" b="0" i="0" u="none" strike="noStrike" kern="1200" baseline="0">
                  <a:solidFill>
                    <a:srgbClr val="002060"/>
                  </a:solidFill>
                  <a:latin typeface="Verdana" panose="020B0604030504040204" pitchFamily="34" charset="0"/>
                  <a:ea typeface="Verdana" panose="020B0604030504040204" pitchFamily="34" charset="0"/>
                  <a:cs typeface="+mn-cs"/>
                </a:defRPr>
              </a:pPr>
              <a:endParaRPr lang="nl-NL"/>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rgbClr val="002060"/>
                </a:solidFill>
                <a:latin typeface="Verdana" panose="020B0604030504040204" pitchFamily="34" charset="0"/>
                <a:ea typeface="Verdana" panose="020B0604030504040204" pitchFamily="34" charset="0"/>
                <a:cs typeface="+mn-cs"/>
              </a:defRPr>
            </a:pPr>
            <a:endParaRPr lang="nl-NL"/>
          </a:p>
        </c:txPr>
        <c:crossAx val="577723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500" b="0" i="0" u="none" strike="noStrike" kern="1200" baseline="0">
              <a:solidFill>
                <a:srgbClr val="002060"/>
              </a:solidFill>
              <a:latin typeface="Verdana" panose="020B0604030504040204" pitchFamily="34" charset="0"/>
              <a:ea typeface="Verdana" panose="020B0604030504040204" pitchFamily="34" charset="0"/>
              <a:cs typeface="+mn-cs"/>
            </a:defRPr>
          </a:pPr>
          <a:endParaRPr lang="nl-NL"/>
        </a:p>
      </c:txPr>
    </c:legend>
    <c:plotVisOnly val="1"/>
    <c:dispBlanksAs val="gap"/>
    <c:showDLblsOverMax val="0"/>
  </c:chart>
  <c:spPr>
    <a:noFill/>
    <a:ln>
      <a:noFill/>
    </a:ln>
    <a:effectLst/>
  </c:spPr>
  <c:txPr>
    <a:bodyPr/>
    <a:lstStyle/>
    <a:p>
      <a:pPr>
        <a:defRPr sz="1500">
          <a:solidFill>
            <a:srgbClr val="002060"/>
          </a:solidFill>
          <a:latin typeface="Verdana" panose="020B0604030504040204" pitchFamily="34" charset="0"/>
          <a:ea typeface="Verdana" panose="020B0604030504040204" pitchFamily="34" charset="0"/>
        </a:defRPr>
      </a:pPr>
      <a:endParaRPr lang="nl-NL"/>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rgbClr val="002060"/>
                </a:solidFill>
                <a:latin typeface="Verdana" panose="020B0604030504040204" pitchFamily="34" charset="0"/>
                <a:ea typeface="+mn-ea"/>
                <a:cs typeface="+mn-cs"/>
              </a:defRPr>
            </a:pPr>
            <a:r>
              <a:rPr lang="nl-NL" sz="1600" b="1" dirty="0"/>
              <a:t>Haalt de aanbevolen hoeveelheid lichaamsbeweging</a:t>
            </a:r>
            <a:r>
              <a:rPr lang="nl-NL" sz="1600" b="1" baseline="0" dirty="0"/>
              <a:t> niet</a:t>
            </a:r>
            <a:endParaRPr lang="nl-NL" sz="1600" b="1" dirty="0"/>
          </a:p>
        </c:rich>
      </c:tx>
      <c:overlay val="0"/>
      <c:spPr>
        <a:noFill/>
        <a:ln>
          <a:noFill/>
        </a:ln>
        <a:effectLst/>
      </c:spPr>
      <c:txPr>
        <a:bodyPr rot="0" spcFirstLastPara="1" vertOverflow="ellipsis" vert="horz" wrap="square" anchor="ctr" anchorCtr="1"/>
        <a:lstStyle/>
        <a:p>
          <a:pPr>
            <a:defRPr sz="1800" b="0" i="0" u="none" strike="noStrike" kern="1200" spc="0" baseline="0">
              <a:solidFill>
                <a:srgbClr val="002060"/>
              </a:solidFill>
              <a:latin typeface="Verdana" panose="020B0604030504040204" pitchFamily="34" charset="0"/>
              <a:ea typeface="+mn-ea"/>
              <a:cs typeface="+mn-cs"/>
            </a:defRPr>
          </a:pPr>
          <a:endParaRPr lang="nl-NL"/>
        </a:p>
      </c:txPr>
    </c:title>
    <c:autoTitleDeleted val="0"/>
    <c:plotArea>
      <c:layout/>
      <c:barChart>
        <c:barDir val="col"/>
        <c:grouping val="clustered"/>
        <c:varyColors val="0"/>
        <c:ser>
          <c:idx val="0"/>
          <c:order val="0"/>
          <c:tx>
            <c:strRef>
              <c:f>Blad1!$B$1</c:f>
              <c:strCache>
                <c:ptCount val="1"/>
                <c:pt idx="0">
                  <c:v>12-18 jaar</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1-C27D-4496-ADE6-297987759473}"/>
              </c:ext>
            </c:extLst>
          </c:dPt>
          <c:dLbls>
            <c:dLbl>
              <c:idx val="0"/>
              <c:layout>
                <c:manualLayout>
                  <c:x val="5.78452639190161E-3"/>
                  <c:y val="6.7696997195745082E-2"/>
                </c:manualLayout>
              </c:layout>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bg1"/>
                      </a:solidFill>
                      <a:latin typeface="Verdana" panose="020B0604030504040204" pitchFamily="34" charset="0"/>
                      <a:ea typeface="+mn-ea"/>
                      <a:cs typeface="+mn-cs"/>
                    </a:defRPr>
                  </a:pPr>
                  <a:endParaRPr lang="nl-N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27D-4496-ADE6-297987759473}"/>
                </c:ext>
              </c:extLst>
            </c:dLbl>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rgbClr val="002060"/>
                    </a:solidFill>
                    <a:latin typeface="Verdana" panose="020B0604030504040204" pitchFamily="34" charset="0"/>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Blad1!$A$2:$A$2</c:f>
              <c:numCache>
                <c:formatCode>General</c:formatCode>
                <c:ptCount val="1"/>
              </c:numCache>
            </c:numRef>
          </c:cat>
          <c:val>
            <c:numRef>
              <c:f>Blad1!$B$2:$B$2</c:f>
              <c:numCache>
                <c:formatCode>General</c:formatCode>
                <c:ptCount val="1"/>
                <c:pt idx="0">
                  <c:v>71</c:v>
                </c:pt>
              </c:numCache>
            </c:numRef>
          </c:val>
          <c:extLst>
            <c:ext xmlns:c16="http://schemas.microsoft.com/office/drawing/2014/chart" uri="{C3380CC4-5D6E-409C-BE32-E72D297353CC}">
              <c16:uniqueId val="{00000002-C27D-4496-ADE6-297987759473}"/>
            </c:ext>
          </c:extLst>
        </c:ser>
        <c:ser>
          <c:idx val="1"/>
          <c:order val="1"/>
          <c:tx>
            <c:strRef>
              <c:f>Blad1!$C$1</c:f>
              <c:strCache>
                <c:ptCount val="1"/>
                <c:pt idx="0">
                  <c:v>18-64 jaar</c:v>
                </c:pt>
              </c:strCache>
            </c:strRef>
          </c:tx>
          <c:spPr>
            <a:solidFill>
              <a:schemeClr val="bg2">
                <a:lumMod val="75000"/>
              </a:schemeClr>
            </a:solidFill>
            <a:ln>
              <a:noFill/>
            </a:ln>
            <a:effectLst/>
          </c:spPr>
          <c:invertIfNegative val="0"/>
          <c:dPt>
            <c:idx val="0"/>
            <c:invertIfNegative val="0"/>
            <c:bubble3D val="0"/>
            <c:spPr>
              <a:solidFill>
                <a:schemeClr val="bg2">
                  <a:lumMod val="75000"/>
                </a:schemeClr>
              </a:solidFill>
              <a:ln>
                <a:solidFill>
                  <a:srgbClr val="EEEFEE"/>
                </a:solidFill>
              </a:ln>
              <a:effectLst/>
            </c:spPr>
            <c:extLst>
              <c:ext xmlns:c16="http://schemas.microsoft.com/office/drawing/2014/chart" uri="{C3380CC4-5D6E-409C-BE32-E72D297353CC}">
                <c16:uniqueId val="{00000004-C27D-4496-ADE6-297987759473}"/>
              </c:ext>
            </c:extLst>
          </c:dPt>
          <c:dLbls>
            <c:dLbl>
              <c:idx val="0"/>
              <c:layout>
                <c:manualLayout>
                  <c:x val="-8.6767895878524948E-3"/>
                  <c:y val="8.39442765227240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27D-4496-ADE6-297987759473}"/>
                </c:ext>
              </c:extLst>
            </c:dLbl>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bg1"/>
                    </a:solidFill>
                    <a:latin typeface="Verdana" panose="020B0604030504040204" pitchFamily="34" charset="0"/>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Blad1!$A$2:$A$2</c:f>
              <c:numCache>
                <c:formatCode>General</c:formatCode>
                <c:ptCount val="1"/>
              </c:numCache>
            </c:numRef>
          </c:cat>
          <c:val>
            <c:numRef>
              <c:f>Blad1!$C$2:$C$2</c:f>
              <c:numCache>
                <c:formatCode>General</c:formatCode>
                <c:ptCount val="1"/>
                <c:pt idx="0">
                  <c:v>43</c:v>
                </c:pt>
              </c:numCache>
            </c:numRef>
          </c:val>
          <c:extLst>
            <c:ext xmlns:c16="http://schemas.microsoft.com/office/drawing/2014/chart" uri="{C3380CC4-5D6E-409C-BE32-E72D297353CC}">
              <c16:uniqueId val="{00000005-C27D-4496-ADE6-297987759473}"/>
            </c:ext>
          </c:extLst>
        </c:ser>
        <c:ser>
          <c:idx val="2"/>
          <c:order val="2"/>
          <c:tx>
            <c:strRef>
              <c:f>Blad1!$D$1</c:f>
              <c:strCache>
                <c:ptCount val="1"/>
                <c:pt idx="0">
                  <c:v>65+</c:v>
                </c:pt>
              </c:strCache>
            </c:strRef>
          </c:tx>
          <c:spPr>
            <a:solidFill>
              <a:srgbClr val="002060"/>
            </a:solidFill>
            <a:ln>
              <a:noFill/>
            </a:ln>
            <a:effectLst/>
          </c:spPr>
          <c:invertIfNegative val="0"/>
          <c:dLbls>
            <c:dLbl>
              <c:idx val="0"/>
              <c:layout>
                <c:manualLayout>
                  <c:x val="2.8922631959508315E-3"/>
                  <c:y val="7.3112756971404791E-2"/>
                </c:manualLayout>
              </c:layout>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bg1"/>
                      </a:solidFill>
                      <a:latin typeface="Verdana" panose="020B0604030504040204" pitchFamily="34" charset="0"/>
                      <a:ea typeface="+mn-ea"/>
                      <a:cs typeface="+mn-cs"/>
                    </a:defRPr>
                  </a:pPr>
                  <a:endParaRPr lang="nl-N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27D-4496-ADE6-297987759473}"/>
                </c:ext>
              </c:extLst>
            </c:dLbl>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rgbClr val="002060"/>
                    </a:solidFill>
                    <a:latin typeface="Verdana" panose="020B0604030504040204" pitchFamily="34" charset="0"/>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Blad1!$A$2:$A$2</c:f>
              <c:numCache>
                <c:formatCode>General</c:formatCode>
                <c:ptCount val="1"/>
              </c:numCache>
            </c:numRef>
          </c:cat>
          <c:val>
            <c:numRef>
              <c:f>Blad1!$D$2:$D$2</c:f>
              <c:numCache>
                <c:formatCode>General</c:formatCode>
                <c:ptCount val="1"/>
                <c:pt idx="0">
                  <c:v>56</c:v>
                </c:pt>
              </c:numCache>
            </c:numRef>
          </c:val>
          <c:extLst>
            <c:ext xmlns:c16="http://schemas.microsoft.com/office/drawing/2014/chart" uri="{C3380CC4-5D6E-409C-BE32-E72D297353CC}">
              <c16:uniqueId val="{00000007-C27D-4496-ADE6-297987759473}"/>
            </c:ext>
          </c:extLst>
        </c:ser>
        <c:dLbls>
          <c:showLegendKey val="0"/>
          <c:showVal val="0"/>
          <c:showCatName val="0"/>
          <c:showSerName val="0"/>
          <c:showPercent val="0"/>
          <c:showBubbleSize val="0"/>
        </c:dLbls>
        <c:gapWidth val="219"/>
        <c:overlap val="-27"/>
        <c:axId val="771873912"/>
        <c:axId val="771872272"/>
      </c:barChart>
      <c:catAx>
        <c:axId val="771873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rgbClr val="002060"/>
                </a:solidFill>
                <a:latin typeface="Verdana" panose="020B0604030504040204" pitchFamily="34" charset="0"/>
                <a:ea typeface="+mn-ea"/>
                <a:cs typeface="+mn-cs"/>
              </a:defRPr>
            </a:pPr>
            <a:endParaRPr lang="nl-NL"/>
          </a:p>
        </c:txPr>
        <c:crossAx val="771872272"/>
        <c:crosses val="autoZero"/>
        <c:auto val="1"/>
        <c:lblAlgn val="ctr"/>
        <c:lblOffset val="100"/>
        <c:noMultiLvlLbl val="0"/>
      </c:catAx>
      <c:valAx>
        <c:axId val="771872272"/>
        <c:scaling>
          <c:orientation val="minMax"/>
          <c:max val="8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500" b="0" i="0" u="none" strike="noStrike" kern="1200" baseline="0">
                    <a:solidFill>
                      <a:srgbClr val="002060"/>
                    </a:solidFill>
                    <a:latin typeface="Verdana" panose="020B0604030504040204" pitchFamily="34" charset="0"/>
                    <a:ea typeface="+mn-ea"/>
                    <a:cs typeface="+mn-cs"/>
                  </a:defRPr>
                </a:pPr>
                <a:r>
                  <a:rPr lang="nl-NL" dirty="0"/>
                  <a:t>%</a:t>
                </a:r>
              </a:p>
            </c:rich>
          </c:tx>
          <c:overlay val="0"/>
          <c:spPr>
            <a:noFill/>
            <a:ln>
              <a:noFill/>
            </a:ln>
            <a:effectLst/>
          </c:spPr>
          <c:txPr>
            <a:bodyPr rot="0" spcFirstLastPara="1" vertOverflow="ellipsis" wrap="square" anchor="ctr" anchorCtr="1"/>
            <a:lstStyle/>
            <a:p>
              <a:pPr>
                <a:defRPr sz="1500" b="0" i="0" u="none" strike="noStrike" kern="1200" baseline="0">
                  <a:solidFill>
                    <a:srgbClr val="002060"/>
                  </a:solidFill>
                  <a:latin typeface="Verdana" panose="020B0604030504040204" pitchFamily="34" charset="0"/>
                  <a:ea typeface="+mn-ea"/>
                  <a:cs typeface="+mn-cs"/>
                </a:defRPr>
              </a:pPr>
              <a:endParaRPr lang="nl-NL"/>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rgbClr val="002060"/>
                </a:solidFill>
                <a:latin typeface="Verdana" panose="020B0604030504040204" pitchFamily="34" charset="0"/>
                <a:ea typeface="+mn-ea"/>
                <a:cs typeface="+mn-cs"/>
              </a:defRPr>
            </a:pPr>
            <a:endParaRPr lang="nl-NL"/>
          </a:p>
        </c:txPr>
        <c:crossAx val="771873912"/>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500" b="0" i="0" u="none" strike="noStrike" kern="1200" baseline="0">
              <a:solidFill>
                <a:srgbClr val="002060"/>
              </a:solidFill>
              <a:latin typeface="Verdana" panose="020B0604030504040204" pitchFamily="34" charset="0"/>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500" baseline="0">
          <a:solidFill>
            <a:srgbClr val="002060"/>
          </a:solidFill>
          <a:latin typeface="Verdana" panose="020B0604030504040204" pitchFamily="34" charset="0"/>
        </a:defRPr>
      </a:pPr>
      <a:endParaRPr lang="nl-N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rgbClr val="002060"/>
                </a:solidFill>
                <a:latin typeface="Verdana" panose="020B0604030504040204" pitchFamily="34" charset="0"/>
                <a:ea typeface="+mn-ea"/>
                <a:cs typeface="+mn-cs"/>
              </a:defRPr>
            </a:pPr>
            <a:r>
              <a:rPr lang="nl-NL" sz="1680" b="1" dirty="0"/>
              <a:t>Impact coronacrisis op bewegen</a:t>
            </a:r>
          </a:p>
        </c:rich>
      </c:tx>
      <c:overlay val="0"/>
      <c:spPr>
        <a:noFill/>
        <a:ln>
          <a:noFill/>
        </a:ln>
        <a:effectLst/>
      </c:spPr>
      <c:txPr>
        <a:bodyPr rot="0" spcFirstLastPara="1" vertOverflow="ellipsis" vert="horz" wrap="square" anchor="ctr" anchorCtr="1"/>
        <a:lstStyle/>
        <a:p>
          <a:pPr>
            <a:defRPr sz="1800" b="0" i="0" u="none" strike="noStrike" kern="1200" spc="0" baseline="0">
              <a:solidFill>
                <a:srgbClr val="002060"/>
              </a:solidFill>
              <a:latin typeface="Verdana" panose="020B0604030504040204" pitchFamily="34" charset="0"/>
              <a:ea typeface="+mn-ea"/>
              <a:cs typeface="+mn-cs"/>
            </a:defRPr>
          </a:pPr>
          <a:endParaRPr lang="nl-NL"/>
        </a:p>
      </c:txPr>
    </c:title>
    <c:autoTitleDeleted val="0"/>
    <c:plotArea>
      <c:layout/>
      <c:barChart>
        <c:barDir val="bar"/>
        <c:grouping val="clustered"/>
        <c:varyColors val="0"/>
        <c:ser>
          <c:idx val="0"/>
          <c:order val="0"/>
          <c:tx>
            <c:strRef>
              <c:f>Blad1!$B$1</c:f>
              <c:strCache>
                <c:ptCount val="1"/>
                <c:pt idx="0">
                  <c:v>Minder</c:v>
                </c:pt>
              </c:strCache>
            </c:strRef>
          </c:tx>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1500" b="0" i="0" u="none" strike="noStrike" kern="1200" baseline="0">
                    <a:solidFill>
                      <a:srgbClr val="002060"/>
                    </a:solidFill>
                    <a:latin typeface="Verdana" panose="020B0604030504040204" pitchFamily="34" charset="0"/>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Blad1!$A$2:$A$3</c:f>
              <c:strCache>
                <c:ptCount val="2"/>
                <c:pt idx="0">
                  <c:v>65plus</c:v>
                </c:pt>
                <c:pt idx="1">
                  <c:v>18-64 jr</c:v>
                </c:pt>
              </c:strCache>
            </c:strRef>
          </c:cat>
          <c:val>
            <c:numRef>
              <c:f>Blad1!$B$2:$B$3</c:f>
              <c:numCache>
                <c:formatCode>General</c:formatCode>
                <c:ptCount val="2"/>
                <c:pt idx="0">
                  <c:v>28</c:v>
                </c:pt>
                <c:pt idx="1">
                  <c:v>29</c:v>
                </c:pt>
              </c:numCache>
            </c:numRef>
          </c:val>
          <c:extLst>
            <c:ext xmlns:c16="http://schemas.microsoft.com/office/drawing/2014/chart" uri="{C3380CC4-5D6E-409C-BE32-E72D297353CC}">
              <c16:uniqueId val="{00000000-BE93-4F82-861D-D89D9D81F741}"/>
            </c:ext>
          </c:extLst>
        </c:ser>
        <c:ser>
          <c:idx val="1"/>
          <c:order val="1"/>
          <c:tx>
            <c:strRef>
              <c:f>Blad1!$C$1</c:f>
              <c:strCache>
                <c:ptCount val="1"/>
                <c:pt idx="0">
                  <c:v>Meer</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500" b="0" i="0" u="none" strike="noStrike" kern="1200" baseline="0">
                    <a:solidFill>
                      <a:srgbClr val="002060"/>
                    </a:solidFill>
                    <a:latin typeface="Verdana" panose="020B0604030504040204" pitchFamily="34" charset="0"/>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Blad1!$A$2:$A$3</c:f>
              <c:strCache>
                <c:ptCount val="2"/>
                <c:pt idx="0">
                  <c:v>65plus</c:v>
                </c:pt>
                <c:pt idx="1">
                  <c:v>18-64 jr</c:v>
                </c:pt>
              </c:strCache>
            </c:strRef>
          </c:cat>
          <c:val>
            <c:numRef>
              <c:f>Blad1!$C$2:$C$3</c:f>
              <c:numCache>
                <c:formatCode>General</c:formatCode>
                <c:ptCount val="2"/>
                <c:pt idx="0">
                  <c:v>7</c:v>
                </c:pt>
                <c:pt idx="1">
                  <c:v>16</c:v>
                </c:pt>
              </c:numCache>
            </c:numRef>
          </c:val>
          <c:extLst>
            <c:ext xmlns:c16="http://schemas.microsoft.com/office/drawing/2014/chart" uri="{C3380CC4-5D6E-409C-BE32-E72D297353CC}">
              <c16:uniqueId val="{00000001-BE93-4F82-861D-D89D9D81F741}"/>
            </c:ext>
          </c:extLst>
        </c:ser>
        <c:dLbls>
          <c:dLblPos val="outEnd"/>
          <c:showLegendKey val="0"/>
          <c:showVal val="1"/>
          <c:showCatName val="0"/>
          <c:showSerName val="0"/>
          <c:showPercent val="0"/>
          <c:showBubbleSize val="0"/>
        </c:dLbls>
        <c:gapWidth val="182"/>
        <c:axId val="342127432"/>
        <c:axId val="682745520"/>
      </c:barChart>
      <c:catAx>
        <c:axId val="3421274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rgbClr val="002060"/>
                </a:solidFill>
                <a:latin typeface="Verdana" panose="020B0604030504040204" pitchFamily="34" charset="0"/>
                <a:ea typeface="+mn-ea"/>
                <a:cs typeface="+mn-cs"/>
              </a:defRPr>
            </a:pPr>
            <a:endParaRPr lang="nl-NL"/>
          </a:p>
        </c:txPr>
        <c:crossAx val="682745520"/>
        <c:crosses val="autoZero"/>
        <c:auto val="1"/>
        <c:lblAlgn val="ctr"/>
        <c:lblOffset val="100"/>
        <c:noMultiLvlLbl val="0"/>
      </c:catAx>
      <c:valAx>
        <c:axId val="6827455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rgbClr val="002060"/>
                </a:solidFill>
                <a:latin typeface="Verdana" panose="020B0604030504040204" pitchFamily="34" charset="0"/>
                <a:ea typeface="+mn-ea"/>
                <a:cs typeface="+mn-cs"/>
              </a:defRPr>
            </a:pPr>
            <a:endParaRPr lang="nl-NL"/>
          </a:p>
        </c:txPr>
        <c:crossAx val="342127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500" b="0" i="0" u="none" strike="noStrike" kern="1200" baseline="0">
              <a:solidFill>
                <a:srgbClr val="002060"/>
              </a:solidFill>
              <a:latin typeface="Verdana" panose="020B0604030504040204" pitchFamily="34" charset="0"/>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9050">
      <a:solidFill>
        <a:schemeClr val="bg1">
          <a:lumMod val="50000"/>
        </a:schemeClr>
      </a:solidFill>
      <a:prstDash val="dash"/>
    </a:ln>
    <a:effectLst/>
  </c:spPr>
  <c:txPr>
    <a:bodyPr/>
    <a:lstStyle/>
    <a:p>
      <a:pPr>
        <a:defRPr sz="1500" baseline="0">
          <a:solidFill>
            <a:srgbClr val="002060"/>
          </a:solidFill>
          <a:latin typeface="Verdana" panose="020B0604030504040204" pitchFamily="34" charset="0"/>
        </a:defRPr>
      </a:pPr>
      <a:endParaRPr lang="nl-N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Blad1!$C$70</c:f>
              <c:strCache>
                <c:ptCount val="1"/>
                <c:pt idx="0">
                  <c:v>2011</c:v>
                </c:pt>
              </c:strCache>
            </c:strRef>
          </c:tx>
          <c:spPr>
            <a:solidFill>
              <a:srgbClr val="5B9BD5">
                <a:lumMod val="60000"/>
                <a:lumOff val="40000"/>
              </a:srgbClr>
            </a:solidFill>
            <a:ln>
              <a:noFill/>
            </a:ln>
            <a:effectLst/>
          </c:spPr>
          <c:invertIfNegative val="0"/>
          <c:dLbls>
            <c:dLbl>
              <c:idx val="0"/>
              <c:layout>
                <c:manualLayout>
                  <c:x val="0"/>
                  <c:y val="5.38906170919280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EF9-4902-8E02-9C0EF7817944}"/>
                </c:ext>
              </c:extLst>
            </c:dLbl>
            <c:dLbl>
              <c:idx val="1"/>
              <c:layout>
                <c:manualLayout>
                  <c:x val="-3.0408498672561844E-3"/>
                  <c:y val="5.87897641002851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EF9-4902-8E02-9C0EF7817944}"/>
                </c:ext>
              </c:extLst>
            </c:dLbl>
            <c:dLbl>
              <c:idx val="2"/>
              <c:layout>
                <c:manualLayout>
                  <c:x val="0"/>
                  <c:y val="6.12393376044636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EF9-4902-8E02-9C0EF7817944}"/>
                </c:ext>
              </c:extLst>
            </c:dLbl>
            <c:dLbl>
              <c:idx val="3"/>
              <c:layout>
                <c:manualLayout>
                  <c:x val="-3.0408498672561284E-3"/>
                  <c:y val="5.87897641002851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EF9-4902-8E02-9C0EF781794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Verdana" panose="020B0604030504040204" pitchFamily="34" charset="0"/>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Blad1!$A$71:$B$74</c:f>
              <c:multiLvlStrCache>
                <c:ptCount val="4"/>
                <c:lvl>
                  <c:pt idx="0">
                    <c:v>Ooit alcohol gedronken    (≥glas)</c:v>
                  </c:pt>
                  <c:pt idx="1">
                    <c:v>Afg 4 weken   gedronken (≥glas)</c:v>
                  </c:pt>
                  <c:pt idx="2">
                    <c:v>Afg 4 weken bij ten minste één gelegenheid 5 of meer glazen gedronken</c:v>
                  </c:pt>
                  <c:pt idx="3">
                    <c:v>Afg 4 weken dronken of aangeschoten geweest</c:v>
                  </c:pt>
                </c:lvl>
                <c:lvl>
                  <c:pt idx="0">
                    <c:v>Totale groep 12-18 jaar</c:v>
                  </c:pt>
                  <c:pt idx="2">
                    <c:v>12-17 jarige drinkers</c:v>
                  </c:pt>
                </c:lvl>
              </c:multiLvlStrCache>
            </c:multiLvlStrRef>
          </c:cat>
          <c:val>
            <c:numRef>
              <c:f>Blad1!$C$71:$C$74</c:f>
              <c:numCache>
                <c:formatCode>General</c:formatCode>
                <c:ptCount val="4"/>
                <c:pt idx="0">
                  <c:v>50</c:v>
                </c:pt>
                <c:pt idx="1">
                  <c:v>43</c:v>
                </c:pt>
                <c:pt idx="2">
                  <c:v>61</c:v>
                </c:pt>
                <c:pt idx="3">
                  <c:v>39</c:v>
                </c:pt>
              </c:numCache>
            </c:numRef>
          </c:val>
          <c:extLst>
            <c:ext xmlns:c16="http://schemas.microsoft.com/office/drawing/2014/chart" uri="{C3380CC4-5D6E-409C-BE32-E72D297353CC}">
              <c16:uniqueId val="{00000004-FEF9-4902-8E02-9C0EF7817944}"/>
            </c:ext>
          </c:extLst>
        </c:ser>
        <c:ser>
          <c:idx val="1"/>
          <c:order val="1"/>
          <c:tx>
            <c:strRef>
              <c:f>Blad1!$D$70</c:f>
              <c:strCache>
                <c:ptCount val="1"/>
                <c:pt idx="0">
                  <c:v>2015</c:v>
                </c:pt>
              </c:strCache>
            </c:strRef>
          </c:tx>
          <c:spPr>
            <a:solidFill>
              <a:srgbClr val="002060"/>
            </a:solidFill>
            <a:ln>
              <a:noFill/>
            </a:ln>
            <a:effectLst/>
          </c:spPr>
          <c:invertIfNegative val="0"/>
          <c:dLbls>
            <c:dLbl>
              <c:idx val="0"/>
              <c:layout>
                <c:manualLayout>
                  <c:x val="3.0408498672561284E-3"/>
                  <c:y val="7.34872051253564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EF9-4902-8E02-9C0EF7817944}"/>
                </c:ext>
              </c:extLst>
            </c:dLbl>
            <c:dLbl>
              <c:idx val="1"/>
              <c:layout>
                <c:manualLayout>
                  <c:x val="-5.5748270224254207E-17"/>
                  <c:y val="6.36889111086422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EF9-4902-8E02-9C0EF7817944}"/>
                </c:ext>
              </c:extLst>
            </c:dLbl>
            <c:dLbl>
              <c:idx val="2"/>
              <c:layout>
                <c:manualLayout>
                  <c:x val="3.040849867256017E-3"/>
                  <c:y val="6.12393376044636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EF9-4902-8E02-9C0EF7817944}"/>
                </c:ext>
              </c:extLst>
            </c:dLbl>
            <c:dLbl>
              <c:idx val="3"/>
              <c:layout>
                <c:manualLayout>
                  <c:x val="0"/>
                  <c:y val="6.12393376044636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EF9-4902-8E02-9C0EF781794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Verdana" panose="020B0604030504040204" pitchFamily="34" charset="0"/>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Blad1!$A$71:$B$74</c:f>
              <c:multiLvlStrCache>
                <c:ptCount val="4"/>
                <c:lvl>
                  <c:pt idx="0">
                    <c:v>Ooit alcohol gedronken    (≥glas)</c:v>
                  </c:pt>
                  <c:pt idx="1">
                    <c:v>Afg 4 weken   gedronken (≥glas)</c:v>
                  </c:pt>
                  <c:pt idx="2">
                    <c:v>Afg 4 weken bij ten minste één gelegenheid 5 of meer glazen gedronken</c:v>
                  </c:pt>
                  <c:pt idx="3">
                    <c:v>Afg 4 weken dronken of aangeschoten geweest</c:v>
                  </c:pt>
                </c:lvl>
                <c:lvl>
                  <c:pt idx="0">
                    <c:v>Totale groep 12-18 jaar</c:v>
                  </c:pt>
                  <c:pt idx="2">
                    <c:v>12-17 jarige drinkers</c:v>
                  </c:pt>
                </c:lvl>
              </c:multiLvlStrCache>
            </c:multiLvlStrRef>
          </c:cat>
          <c:val>
            <c:numRef>
              <c:f>Blad1!$D$71:$D$74</c:f>
              <c:numCache>
                <c:formatCode>General</c:formatCode>
                <c:ptCount val="4"/>
                <c:pt idx="0">
                  <c:v>43</c:v>
                </c:pt>
                <c:pt idx="1">
                  <c:v>35</c:v>
                </c:pt>
                <c:pt idx="2">
                  <c:v>69</c:v>
                </c:pt>
                <c:pt idx="3">
                  <c:v>59</c:v>
                </c:pt>
              </c:numCache>
            </c:numRef>
          </c:val>
          <c:extLst>
            <c:ext xmlns:c16="http://schemas.microsoft.com/office/drawing/2014/chart" uri="{C3380CC4-5D6E-409C-BE32-E72D297353CC}">
              <c16:uniqueId val="{00000009-FEF9-4902-8E02-9C0EF7817944}"/>
            </c:ext>
          </c:extLst>
        </c:ser>
        <c:ser>
          <c:idx val="2"/>
          <c:order val="2"/>
          <c:tx>
            <c:strRef>
              <c:f>Blad1!$E$70</c:f>
              <c:strCache>
                <c:ptCount val="1"/>
                <c:pt idx="0">
                  <c:v>2019</c:v>
                </c:pt>
              </c:strCache>
            </c:strRef>
          </c:tx>
          <c:spPr>
            <a:solidFill>
              <a:srgbClr val="A5A5A5"/>
            </a:solidFill>
            <a:ln>
              <a:noFill/>
            </a:ln>
            <a:effectLst/>
          </c:spPr>
          <c:invertIfNegative val="0"/>
          <c:dLbls>
            <c:dLbl>
              <c:idx val="0"/>
              <c:layout>
                <c:manualLayout>
                  <c:x val="-2.7874135112127104E-17"/>
                  <c:y val="5.63401905961065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EF9-4902-8E02-9C0EF7817944}"/>
                </c:ext>
              </c:extLst>
            </c:dLbl>
            <c:dLbl>
              <c:idx val="1"/>
              <c:layout>
                <c:manualLayout>
                  <c:x val="1.5204249336280642E-3"/>
                  <c:y val="6.12393376044636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EF9-4902-8E02-9C0EF7817944}"/>
                </c:ext>
              </c:extLst>
            </c:dLbl>
            <c:dLbl>
              <c:idx val="2"/>
              <c:layout>
                <c:manualLayout>
                  <c:x val="0"/>
                  <c:y val="5.63401905961066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EF9-4902-8E02-9C0EF7817944}"/>
                </c:ext>
              </c:extLst>
            </c:dLbl>
            <c:dLbl>
              <c:idx val="3"/>
              <c:layout>
                <c:manualLayout>
                  <c:x val="1.5204249336279528E-3"/>
                  <c:y val="6.61384846128207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EF9-4902-8E02-9C0EF781794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Verdana" panose="020B0604030504040204" pitchFamily="34" charset="0"/>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Blad1!$A$71:$B$74</c:f>
              <c:multiLvlStrCache>
                <c:ptCount val="4"/>
                <c:lvl>
                  <c:pt idx="0">
                    <c:v>Ooit alcohol gedronken    (≥glas)</c:v>
                  </c:pt>
                  <c:pt idx="1">
                    <c:v>Afg 4 weken   gedronken (≥glas)</c:v>
                  </c:pt>
                  <c:pt idx="2">
                    <c:v>Afg 4 weken bij ten minste één gelegenheid 5 of meer glazen gedronken</c:v>
                  </c:pt>
                  <c:pt idx="3">
                    <c:v>Afg 4 weken dronken of aangeschoten geweest</c:v>
                  </c:pt>
                </c:lvl>
                <c:lvl>
                  <c:pt idx="0">
                    <c:v>Totale groep 12-18 jaar</c:v>
                  </c:pt>
                  <c:pt idx="2">
                    <c:v>12-17 jarige drinkers</c:v>
                  </c:pt>
                </c:lvl>
              </c:multiLvlStrCache>
            </c:multiLvlStrRef>
          </c:cat>
          <c:val>
            <c:numRef>
              <c:f>Blad1!$E$71:$E$74</c:f>
              <c:numCache>
                <c:formatCode>General</c:formatCode>
                <c:ptCount val="4"/>
                <c:pt idx="0">
                  <c:v>34</c:v>
                </c:pt>
                <c:pt idx="1">
                  <c:v>28</c:v>
                </c:pt>
                <c:pt idx="2">
                  <c:v>78</c:v>
                </c:pt>
                <c:pt idx="3">
                  <c:v>62</c:v>
                </c:pt>
              </c:numCache>
            </c:numRef>
          </c:val>
          <c:extLst>
            <c:ext xmlns:c16="http://schemas.microsoft.com/office/drawing/2014/chart" uri="{C3380CC4-5D6E-409C-BE32-E72D297353CC}">
              <c16:uniqueId val="{0000000E-FEF9-4902-8E02-9C0EF7817944}"/>
            </c:ext>
          </c:extLst>
        </c:ser>
        <c:dLbls>
          <c:showLegendKey val="0"/>
          <c:showVal val="0"/>
          <c:showCatName val="0"/>
          <c:showSerName val="0"/>
          <c:showPercent val="0"/>
          <c:showBubbleSize val="0"/>
        </c:dLbls>
        <c:gapWidth val="219"/>
        <c:overlap val="-27"/>
        <c:axId val="552877704"/>
        <c:axId val="552877376"/>
      </c:barChart>
      <c:catAx>
        <c:axId val="552877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rgbClr val="002060"/>
                </a:solidFill>
                <a:latin typeface="Verdana" panose="020B0604030504040204" pitchFamily="34" charset="0"/>
                <a:ea typeface="+mn-ea"/>
                <a:cs typeface="+mn-cs"/>
              </a:defRPr>
            </a:pPr>
            <a:endParaRPr lang="nl-NL"/>
          </a:p>
        </c:txPr>
        <c:crossAx val="552877376"/>
        <c:crosses val="autoZero"/>
        <c:auto val="1"/>
        <c:lblAlgn val="ctr"/>
        <c:lblOffset val="100"/>
        <c:noMultiLvlLbl val="0"/>
      </c:catAx>
      <c:valAx>
        <c:axId val="552877376"/>
        <c:scaling>
          <c:orientation val="minMax"/>
          <c:max val="8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500" b="0" i="0" u="none" strike="noStrike" kern="1200" baseline="0">
                    <a:solidFill>
                      <a:srgbClr val="002060"/>
                    </a:solidFill>
                    <a:latin typeface="Verdana" panose="020B0604030504040204" pitchFamily="34" charset="0"/>
                    <a:ea typeface="+mn-ea"/>
                    <a:cs typeface="+mn-cs"/>
                  </a:defRPr>
                </a:pPr>
                <a:r>
                  <a:rPr lang="nl-NL"/>
                  <a:t>%</a:t>
                </a:r>
              </a:p>
            </c:rich>
          </c:tx>
          <c:overlay val="0"/>
          <c:spPr>
            <a:noFill/>
            <a:ln>
              <a:noFill/>
            </a:ln>
            <a:effectLst/>
          </c:spPr>
          <c:txPr>
            <a:bodyPr rot="0" spcFirstLastPara="1" vertOverflow="ellipsis" wrap="square" anchor="ctr" anchorCtr="1"/>
            <a:lstStyle/>
            <a:p>
              <a:pPr>
                <a:defRPr sz="1500" b="0" i="0" u="none" strike="noStrike" kern="1200" baseline="0">
                  <a:solidFill>
                    <a:srgbClr val="002060"/>
                  </a:solidFill>
                  <a:latin typeface="Verdana" panose="020B0604030504040204" pitchFamily="34" charset="0"/>
                  <a:ea typeface="+mn-ea"/>
                  <a:cs typeface="+mn-cs"/>
                </a:defRPr>
              </a:pPr>
              <a:endParaRPr lang="nl-NL"/>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rgbClr val="002060"/>
                </a:solidFill>
                <a:latin typeface="Verdana" panose="020B0604030504040204" pitchFamily="34" charset="0"/>
                <a:ea typeface="+mn-ea"/>
                <a:cs typeface="+mn-cs"/>
              </a:defRPr>
            </a:pPr>
            <a:endParaRPr lang="nl-NL"/>
          </a:p>
        </c:txPr>
        <c:crossAx val="552877704"/>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500" b="0" i="0" u="none" strike="noStrike" kern="1200" baseline="0">
              <a:solidFill>
                <a:srgbClr val="002060"/>
              </a:solidFill>
              <a:latin typeface="Verdana" panose="020B0604030504040204" pitchFamily="34" charset="0"/>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500" baseline="0">
          <a:solidFill>
            <a:srgbClr val="002060"/>
          </a:solidFill>
          <a:latin typeface="Verdana" panose="020B0604030504040204" pitchFamily="34" charset="0"/>
        </a:defRPr>
      </a:pPr>
      <a:endParaRPr lang="nl-NL"/>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97FB35-433B-40CC-97B5-194403551429}" type="datetimeFigureOut">
              <a:rPr lang="nl-NL" smtClean="0"/>
              <a:t>1-12-2021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A7706D-A6B9-4B8C-AAC0-E6CD60BF63FE}" type="slidenum">
              <a:rPr lang="nl-NL" smtClean="0"/>
              <a:t>‹nr.›</a:t>
            </a:fld>
            <a:endParaRPr lang="nl-NL"/>
          </a:p>
        </p:txBody>
      </p:sp>
    </p:spTree>
    <p:extLst>
      <p:ext uri="{BB962C8B-B14F-4D97-AF65-F5344CB8AC3E}">
        <p14:creationId xmlns:p14="http://schemas.microsoft.com/office/powerpoint/2010/main" val="3492808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pharos.nl/factsheets/laaggeletterdheid-en-beperkte-gezondheidsvaardighede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Verdana" panose="020B0604030504040204" pitchFamily="34" charset="0"/>
                <a:ea typeface="Calibri" panose="020F0502020204030204" pitchFamily="34" charset="0"/>
                <a:cs typeface="Times New Roman" panose="02020603050405020304" pitchFamily="18" charset="0"/>
              </a:rPr>
              <a:t>Als we in vogelvlucht naar de monitors voor Son en Breugel kijken dan is het heel fijn om te kunnen concluderen dat het met het overgrote deel van de inwoners goed gaat. Een belangrijk begrip binnen positieve gezondheid is de ervaren gezondheid. Een subjectief gevoel dat samenhangt met een groot aantal factoren in iemands leven en niet alleen met het feit of iemand ziek is of beperkingen heeft.</a:t>
            </a:r>
            <a:br>
              <a:rPr lang="nl-NL" sz="1800" dirty="0">
                <a:effectLst/>
                <a:latin typeface="Verdana" panose="020B0604030504040204" pitchFamily="34" charset="0"/>
                <a:ea typeface="Calibri" panose="020F0502020204030204" pitchFamily="34" charset="0"/>
                <a:cs typeface="Times New Roman" panose="02020603050405020304" pitchFamily="18" charset="0"/>
              </a:rPr>
            </a:br>
            <a:br>
              <a:rPr lang="nl-NL" sz="1800" dirty="0">
                <a:effectLst/>
                <a:latin typeface="Verdana" panose="020B0604030504040204" pitchFamily="34" charset="0"/>
                <a:ea typeface="Calibri" panose="020F0502020204030204" pitchFamily="34" charset="0"/>
                <a:cs typeface="Times New Roman" panose="02020603050405020304" pitchFamily="18" charset="0"/>
              </a:rPr>
            </a:br>
            <a:r>
              <a:rPr lang="nl-NL" sz="1800" dirty="0">
                <a:effectLst/>
                <a:latin typeface="Verdana" panose="020B0604030504040204" pitchFamily="34" charset="0"/>
                <a:ea typeface="Calibri" panose="020F0502020204030204" pitchFamily="34" charset="0"/>
                <a:cs typeface="Times New Roman" panose="02020603050405020304" pitchFamily="18" charset="0"/>
              </a:rPr>
              <a:t>In de figuur is per leeftijdsgroep opgenomen hoeveel procent van de inwoners de eigen gezondheid als goed tot zeer goed ervaren. En daarin zien we dus dat de meerderheid van de inwoners positief is over hun gezondheid. Zoals verwacht speelt de leeftijd van mensen daarbij wel een rol. Naarmate mensen ouder worden wordt de groep die zich heel gezond voelt natuurlijk wel een stukje kleiner. Maar wat een belangrijke factor hierin is dat mensen zich veelal gezond voelen, zolang ze datgene kunnen doen wat voor hen heel belangrijk is, ondanks mogelijke gezondheidsproblemen.  </a:t>
            </a:r>
            <a:br>
              <a:rPr lang="nl-NL" sz="1800" dirty="0">
                <a:effectLst/>
                <a:latin typeface="Verdana" panose="020B0604030504040204" pitchFamily="34" charset="0"/>
                <a:ea typeface="Calibri" panose="020F0502020204030204" pitchFamily="34" charset="0"/>
                <a:cs typeface="Times New Roman" panose="02020603050405020304" pitchFamily="18" charset="0"/>
              </a:rPr>
            </a:br>
            <a:br>
              <a:rPr lang="nl-NL" sz="1800" dirty="0">
                <a:effectLst/>
                <a:latin typeface="Verdana" panose="020B0604030504040204" pitchFamily="34" charset="0"/>
                <a:ea typeface="Calibri" panose="020F0502020204030204" pitchFamily="34" charset="0"/>
                <a:cs typeface="Times New Roman" panose="02020603050405020304" pitchFamily="18" charset="0"/>
              </a:rPr>
            </a:br>
            <a:r>
              <a:rPr lang="nl-NL" sz="1800" dirty="0">
                <a:effectLst/>
                <a:latin typeface="Verdana" panose="020B0604030504040204" pitchFamily="34" charset="0"/>
                <a:ea typeface="Calibri" panose="020F0502020204030204" pitchFamily="34" charset="0"/>
                <a:cs typeface="Times New Roman" panose="02020603050405020304" pitchFamily="18" charset="0"/>
              </a:rPr>
              <a:t>En we zien ook in de cijfers dat het over het algemeen op heel veel gebieden rondom gezondheid goed gaat in Son en Breugel. Het overgrote deel van de mensen kan in het dagelijks leven doen wat ze willen doen, zijn meestal gelukkig, kunnen meedoen via werk, vrijwilligerswerk of verenigingsleven en voelen zich goed in hun leefomgeving. Maar dat wil niet zeggen dat we ons geen zorgen maken over de mensen die zich niet gezond voelen of die aangeven problemen te ervaren.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br>
              <a:rPr lang="nl-NL" sz="1800" dirty="0">
                <a:effectLst/>
                <a:latin typeface="Verdana" panose="020B0604030504040204" pitchFamily="34" charset="0"/>
                <a:ea typeface="Calibri" panose="020F0502020204030204" pitchFamily="34" charset="0"/>
                <a:cs typeface="Times New Roman" panose="02020603050405020304" pitchFamily="18" charset="0"/>
              </a:rPr>
            </a:br>
            <a:endParaRPr lang="nl-NL" dirty="0"/>
          </a:p>
        </p:txBody>
      </p:sp>
      <p:sp>
        <p:nvSpPr>
          <p:cNvPr id="4" name="Tijdelijke aanduiding voor dianummer 3"/>
          <p:cNvSpPr>
            <a:spLocks noGrp="1"/>
          </p:cNvSpPr>
          <p:nvPr>
            <p:ph type="sldNum" sz="quarter" idx="5"/>
          </p:nvPr>
        </p:nvSpPr>
        <p:spPr/>
        <p:txBody>
          <a:bodyPr/>
          <a:lstStyle/>
          <a:p>
            <a:fld id="{E3A7706D-A6B9-4B8C-AAC0-E6CD60BF63FE}" type="slidenum">
              <a:rPr lang="nl-NL" smtClean="0"/>
              <a:t>2</a:t>
            </a:fld>
            <a:endParaRPr lang="nl-NL"/>
          </a:p>
        </p:txBody>
      </p:sp>
    </p:spTree>
    <p:extLst>
      <p:ext uri="{BB962C8B-B14F-4D97-AF65-F5344CB8AC3E}">
        <p14:creationId xmlns:p14="http://schemas.microsoft.com/office/powerpoint/2010/main" val="4043318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Verdana" panose="020B0604030504040204" pitchFamily="34" charset="0"/>
                <a:ea typeface="Calibri" panose="020F0502020204030204" pitchFamily="34" charset="0"/>
                <a:cs typeface="Times New Roman" panose="02020603050405020304" pitchFamily="18" charset="0"/>
              </a:rPr>
              <a:t>Het stimuleren van lichaamsbeweging heeft uiteraard ook een positief effect op het lichaamsgewicht. We zien de afgelopen jaren dat het % mensen met overgewicht maar niet wil zakken. Op 12-18 jarige leeftijd heeft 9% van de jongeren in Son en Breugel overgewicht. Bij de volwassenen en ouderen is dat opgelopen naar rond de 50%. De helft dus en bij 13% van de volwassenen en ouderen is sprake van obesitas of te wel ernstig overgewicht. Zoals u in de kaart kunt zien geldt dat voor inwoners van Son en Breugel vaker dan voor inwoners van Gentiaan. In totaal hebben we het in absolute aantallen over zo’n 1700 inwoners met ernstig overgewicht, die ook risico lopen op allerlei gezondheidsproblemen. Dus wat ons betreft daardoor een thema wat van belang blijft.</a:t>
            </a:r>
            <a:br>
              <a:rPr lang="nl-NL" sz="1800" dirty="0">
                <a:effectLst/>
                <a:latin typeface="Verdana" panose="020B0604030504040204" pitchFamily="34" charset="0"/>
                <a:ea typeface="Calibri" panose="020F0502020204030204" pitchFamily="34" charset="0"/>
                <a:cs typeface="Times New Roman" panose="02020603050405020304" pitchFamily="18" charset="0"/>
              </a:rPr>
            </a:br>
            <a:br>
              <a:rPr lang="nl-NL" sz="1800" dirty="0">
                <a:effectLst/>
                <a:latin typeface="Verdana" panose="020B0604030504040204" pitchFamily="34" charset="0"/>
                <a:ea typeface="Calibri" panose="020F0502020204030204" pitchFamily="34" charset="0"/>
                <a:cs typeface="Times New Roman" panose="02020603050405020304" pitchFamily="18" charset="0"/>
              </a:rPr>
            </a:br>
            <a:br>
              <a:rPr lang="nl-NL" sz="1800" dirty="0">
                <a:effectLst/>
                <a:latin typeface="Verdana" panose="020B0604030504040204" pitchFamily="34" charset="0"/>
                <a:ea typeface="Calibri" panose="020F0502020204030204" pitchFamily="34" charset="0"/>
                <a:cs typeface="Times New Roman" panose="02020603050405020304" pitchFamily="18" charset="0"/>
              </a:rPr>
            </a:br>
            <a:endParaRPr lang="nl-NL" dirty="0"/>
          </a:p>
        </p:txBody>
      </p:sp>
      <p:sp>
        <p:nvSpPr>
          <p:cNvPr id="4" name="Tijdelijke aanduiding voor dianummer 3"/>
          <p:cNvSpPr>
            <a:spLocks noGrp="1"/>
          </p:cNvSpPr>
          <p:nvPr>
            <p:ph type="sldNum" sz="quarter" idx="5"/>
          </p:nvPr>
        </p:nvSpPr>
        <p:spPr/>
        <p:txBody>
          <a:bodyPr/>
          <a:lstStyle/>
          <a:p>
            <a:fld id="{E3A7706D-A6B9-4B8C-AAC0-E6CD60BF63FE}" type="slidenum">
              <a:rPr lang="nl-NL" smtClean="0"/>
              <a:t>11</a:t>
            </a:fld>
            <a:endParaRPr lang="nl-NL"/>
          </a:p>
        </p:txBody>
      </p:sp>
    </p:spTree>
    <p:extLst>
      <p:ext uri="{BB962C8B-B14F-4D97-AF65-F5344CB8AC3E}">
        <p14:creationId xmlns:p14="http://schemas.microsoft.com/office/powerpoint/2010/main" val="86860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50000"/>
              </a:lnSpc>
              <a:spcAft>
                <a:spcPts val="800"/>
              </a:spcAft>
            </a:pPr>
            <a:r>
              <a:rPr lang="nl-NL" sz="1800" dirty="0">
                <a:effectLst/>
                <a:latin typeface="Verdana" panose="020B0604030504040204" pitchFamily="34" charset="0"/>
                <a:ea typeface="Calibri" panose="020F0502020204030204" pitchFamily="34" charset="0"/>
                <a:cs typeface="Times New Roman" panose="02020603050405020304" pitchFamily="18" charset="0"/>
              </a:rPr>
              <a:t>Uiteraard wil ik ook goed nieuws met u delen vandaag. Dit gaat over alcoholgebruik bij jongeren. En dat goede nieuws staat aan de linkerkant van deze grafiek en gaat over de totale groep 12-18 jarigen. Dan zien we dat het aandeel jongeren dat ooit of recent alcohol heeft gedronken verder is gedaald. Die trend blijft zich doorzetten. Dus de groep jongeren onder de 18 die drinkt, wordt kleiner. Helaas is er ook minder goed nieuws op het gebied van alcohol bij jongeren en dat staat aan staat rechts in de grafiek. Aan die kant staan alle jongeren onder de 18 jaar die alcohol drinken. En bij die groep zien we dat steeds meer jongeren grote hoeveelheden drinken. 78% van de jongeren die drinken heeft in de weken voorafgaand aan het onderzoek 5 of meer glazen op één gelegenheid gedronken. Daarnaast is 62% is recent dronken of aangeschoten geweest. Maar dit geeft dus ook wel aan dat je veel winst behaald als je het starten van het alcohol bij zoveel mogelijk jongeren kunt uitstellen. En daar spelen de ouders natuurlijk een grote rol bij. Door het alcoholgebruik van je kind niet goed te keuren of te faciliteren thuis.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dirty="0">
                <a:effectLst/>
                <a:latin typeface="Verdana" panose="020B0604030504040204" pitchFamily="34" charset="0"/>
                <a:ea typeface="Calibri" panose="020F0502020204030204" pitchFamily="34" charset="0"/>
                <a:cs typeface="Times New Roman" panose="02020603050405020304" pitchFamily="18" charset="0"/>
              </a:rPr>
              <a:t>Alcoholgebruik is natuurlijk niet alleen van belang bij jongeren. We zien dat het % volwassenen en ouderen in Son en Breugel dat alcohol drinkt hoger is dan in de regio. Het % overmatige drinkers daarentegen ligt dan weer op of zelfs onder het regionale gemiddelde.</a:t>
            </a:r>
            <a:br>
              <a:rPr lang="nl-NL" sz="1800" dirty="0">
                <a:effectLst/>
                <a:latin typeface="Verdana" panose="020B0604030504040204" pitchFamily="34" charset="0"/>
                <a:ea typeface="Calibri" panose="020F0502020204030204" pitchFamily="34" charset="0"/>
                <a:cs typeface="Times New Roman" panose="02020603050405020304" pitchFamily="18" charset="0"/>
              </a:rPr>
            </a:br>
            <a:endParaRPr lang="nl-NL" dirty="0"/>
          </a:p>
        </p:txBody>
      </p:sp>
      <p:sp>
        <p:nvSpPr>
          <p:cNvPr id="4" name="Tijdelijke aanduiding voor dianummer 3"/>
          <p:cNvSpPr>
            <a:spLocks noGrp="1"/>
          </p:cNvSpPr>
          <p:nvPr>
            <p:ph type="sldNum" sz="quarter" idx="5"/>
          </p:nvPr>
        </p:nvSpPr>
        <p:spPr/>
        <p:txBody>
          <a:bodyPr/>
          <a:lstStyle/>
          <a:p>
            <a:fld id="{E3A7706D-A6B9-4B8C-AAC0-E6CD60BF63FE}" type="slidenum">
              <a:rPr lang="nl-NL" smtClean="0"/>
              <a:t>12</a:t>
            </a:fld>
            <a:endParaRPr lang="nl-NL"/>
          </a:p>
        </p:txBody>
      </p:sp>
    </p:spTree>
    <p:extLst>
      <p:ext uri="{BB962C8B-B14F-4D97-AF65-F5344CB8AC3E}">
        <p14:creationId xmlns:p14="http://schemas.microsoft.com/office/powerpoint/2010/main" val="3063704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50000"/>
              </a:lnSpc>
              <a:spcAft>
                <a:spcPts val="800"/>
              </a:spcAft>
            </a:pPr>
            <a:r>
              <a:rPr lang="nl-NL" sz="1800" dirty="0">
                <a:effectLst/>
                <a:latin typeface="Verdana" panose="020B0604030504040204" pitchFamily="34" charset="0"/>
                <a:ea typeface="Calibri" panose="020F0502020204030204" pitchFamily="34" charset="0"/>
                <a:cs typeface="Times New Roman" panose="02020603050405020304" pitchFamily="18" charset="0"/>
              </a:rPr>
              <a:t>Dit waren de thema’s die we vandaag graag met u wilden delen. En die wellicht ook straks in de gesprekken naar voren zullen komen. Daarbij wil ik meegeven dat bij veel van de bovengenoemde thema’s we verschillen zien tussen inwoners als we gaan kijken naar bepaalde achtergrondkenmerken. En per thema vallen ook andere groepen op. Bij het terugdringen van sociaal economische gezondheidsverschillen is het verstandig om bij een thema te kijken aan welke groepen extra aandacht besteed zou kunnen worden. In hooflijnen zien we dat dit vaker voor deze groepen geldt:</a:t>
            </a:r>
            <a:br>
              <a:rPr lang="nl-NL" sz="1800" dirty="0">
                <a:effectLst/>
                <a:latin typeface="Verdana" panose="020B0604030504040204" pitchFamily="34" charset="0"/>
                <a:ea typeface="Calibri" panose="020F0502020204030204" pitchFamily="34" charset="0"/>
                <a:cs typeface="Times New Roman" panose="02020603050405020304" pitchFamily="18" charset="0"/>
              </a:rPr>
            </a:br>
            <a:br>
              <a:rPr lang="nl-NL" sz="1800" dirty="0">
                <a:effectLst/>
                <a:latin typeface="Verdana" panose="020B0604030504040204" pitchFamily="34" charset="0"/>
                <a:ea typeface="Calibri" panose="020F0502020204030204" pitchFamily="34" charset="0"/>
                <a:cs typeface="Times New Roman" panose="02020603050405020304" pitchFamily="18" charset="0"/>
              </a:rPr>
            </a:br>
            <a:r>
              <a:rPr lang="nl-NL" sz="1800" dirty="0">
                <a:effectLst/>
                <a:latin typeface="Verdana" panose="020B0604030504040204" pitchFamily="34" charset="0"/>
                <a:ea typeface="Calibri" panose="020F0502020204030204" pitchFamily="34" charset="0"/>
                <a:cs typeface="Times New Roman" panose="02020603050405020304" pitchFamily="18" charset="0"/>
              </a:rPr>
              <a:t>inwoners met een laag inkomen of inwoners die moeite hebben met rondkomen. En dat hoeft zeker niet altijd een laag inkomen te zijn.</a:t>
            </a:r>
            <a:br>
              <a:rPr lang="nl-NL" sz="1800" dirty="0">
                <a:effectLst/>
                <a:latin typeface="Verdana" panose="020B0604030504040204" pitchFamily="34" charset="0"/>
                <a:ea typeface="Calibri" panose="020F0502020204030204" pitchFamily="34" charset="0"/>
                <a:cs typeface="Times New Roman" panose="02020603050405020304" pitchFamily="18" charset="0"/>
              </a:rPr>
            </a:br>
            <a:br>
              <a:rPr lang="nl-NL" sz="1800" dirty="0">
                <a:effectLst/>
                <a:latin typeface="Verdana" panose="020B0604030504040204" pitchFamily="34" charset="0"/>
                <a:ea typeface="Calibri" panose="020F0502020204030204" pitchFamily="34" charset="0"/>
                <a:cs typeface="Times New Roman" panose="02020603050405020304" pitchFamily="18" charset="0"/>
              </a:rPr>
            </a:br>
            <a:r>
              <a:rPr lang="nl-NL" sz="1800" dirty="0">
                <a:effectLst/>
                <a:latin typeface="Verdana" panose="020B0604030504040204" pitchFamily="34" charset="0"/>
                <a:ea typeface="Calibri" panose="020F0502020204030204" pitchFamily="34" charset="0"/>
                <a:cs typeface="Times New Roman" panose="02020603050405020304" pitchFamily="18" charset="0"/>
              </a:rPr>
              <a:t>Inwoners met een lager opleidingsniveau</a:t>
            </a:r>
            <a:br>
              <a:rPr lang="nl-NL" sz="1800" dirty="0">
                <a:effectLst/>
                <a:latin typeface="Verdana" panose="020B0604030504040204" pitchFamily="34" charset="0"/>
                <a:ea typeface="Calibri" panose="020F0502020204030204" pitchFamily="34" charset="0"/>
                <a:cs typeface="Times New Roman" panose="02020603050405020304" pitchFamily="18" charset="0"/>
              </a:rPr>
            </a:b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nl-NL" sz="1800" dirty="0">
                <a:effectLst/>
                <a:latin typeface="Verdana" panose="020B0604030504040204" pitchFamily="34" charset="0"/>
                <a:ea typeface="Calibri" panose="020F0502020204030204" pitchFamily="34" charset="0"/>
                <a:cs typeface="Times New Roman" panose="02020603050405020304" pitchFamily="18" charset="0"/>
              </a:rPr>
              <a:t>Alleenstaande ouderen, maar ook alleenstaande ouders. Bij die laatste groep zien we dat jongeren uit die gezinnen het vaak op meerder gebieden moeilijk hebben.</a:t>
            </a:r>
            <a:br>
              <a:rPr lang="nl-NL" sz="1800" dirty="0">
                <a:effectLst/>
                <a:latin typeface="Verdana" panose="020B0604030504040204" pitchFamily="34" charset="0"/>
                <a:ea typeface="Calibri" panose="020F0502020204030204" pitchFamily="34" charset="0"/>
                <a:cs typeface="Times New Roman" panose="02020603050405020304" pitchFamily="18" charset="0"/>
              </a:rPr>
            </a:br>
            <a:br>
              <a:rPr lang="nl-NL" sz="1800" dirty="0">
                <a:effectLst/>
                <a:latin typeface="Verdana" panose="020B0604030504040204" pitchFamily="34" charset="0"/>
                <a:ea typeface="Calibri" panose="020F0502020204030204" pitchFamily="34" charset="0"/>
                <a:cs typeface="Times New Roman" panose="02020603050405020304" pitchFamily="18" charset="0"/>
              </a:rPr>
            </a:br>
            <a:r>
              <a:rPr lang="nl-NL" sz="1800" dirty="0">
                <a:effectLst/>
                <a:latin typeface="Verdana" panose="020B0604030504040204" pitchFamily="34" charset="0"/>
                <a:ea typeface="Calibri" panose="020F0502020204030204" pitchFamily="34" charset="0"/>
                <a:cs typeface="Times New Roman" panose="02020603050405020304" pitchFamily="18" charset="0"/>
              </a:rPr>
              <a:t>Dat geldt ook voor mensen met een migratieachtergrond. En inwoners met weinig gezondheidsvaardigheden. Denk daarbij aan mensen die laaggeletterd zijn of mensen die moeite hebben met het gebruik van internet. Want we zien een</a:t>
            </a:r>
            <a:r>
              <a:rPr lang="nl-NL"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nl-NL" sz="1800" dirty="0">
                <a:effectLst/>
                <a:latin typeface="Verdana" panose="020B0604030504040204" pitchFamily="34" charset="0"/>
                <a:ea typeface="Calibri" panose="020F0502020204030204" pitchFamily="34" charset="0"/>
                <a:cs typeface="Times New Roman" panose="02020603050405020304" pitchFamily="18" charset="0"/>
              </a:rPr>
              <a:t>duidelijke samenhang tussen beperkte </a:t>
            </a:r>
            <a:r>
              <a:rPr lang="nl-NL" sz="1800" u="none" strike="noStrike" dirty="0">
                <a:effectLst/>
                <a:latin typeface="Verdana" panose="020B0604030504040204" pitchFamily="34" charset="0"/>
                <a:ea typeface="Calibri" panose="020F0502020204030204" pitchFamily="34" charset="0"/>
                <a:cs typeface="Times New Roman" panose="02020603050405020304" pitchFamily="18" charset="0"/>
                <a:hlinkClick r:id="rId3"/>
              </a:rPr>
              <a:t>gezondheidsvaardigheden</a:t>
            </a:r>
            <a:r>
              <a:rPr lang="nl-NL" sz="1800" dirty="0">
                <a:effectLst/>
                <a:latin typeface="Verdana" panose="020B0604030504040204" pitchFamily="34" charset="0"/>
                <a:ea typeface="Calibri" panose="020F0502020204030204" pitchFamily="34" charset="0"/>
                <a:cs typeface="Times New Roman" panose="02020603050405020304" pitchFamily="18" charset="0"/>
              </a:rPr>
              <a:t> en een slechtere gezondheid van mensen.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nl-NL" sz="1800" dirty="0">
                <a:effectLst/>
                <a:latin typeface="Verdana" panose="020B0604030504040204" pitchFamily="34" charset="0"/>
                <a:ea typeface="Calibri" panose="020F0502020204030204" pitchFamily="34" charset="0"/>
                <a:cs typeface="Times New Roman" panose="02020603050405020304" pitchFamily="18"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E3A7706D-A6B9-4B8C-AAC0-E6CD60BF63FE}" type="slidenum">
              <a:rPr lang="nl-NL" smtClean="0"/>
              <a:t>13</a:t>
            </a:fld>
            <a:endParaRPr lang="nl-NL"/>
          </a:p>
        </p:txBody>
      </p:sp>
    </p:spTree>
    <p:extLst>
      <p:ext uri="{BB962C8B-B14F-4D97-AF65-F5344CB8AC3E}">
        <p14:creationId xmlns:p14="http://schemas.microsoft.com/office/powerpoint/2010/main" val="1623194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solidFill>
                  <a:srgbClr val="002060"/>
                </a:solidFill>
                <a:effectLst/>
                <a:latin typeface="Verdana" panose="020B0604030504040204" pitchFamily="34" charset="0"/>
                <a:ea typeface="Calibri" panose="020F0502020204030204" pitchFamily="34" charset="0"/>
                <a:cs typeface="Times New Roman" panose="02020603050405020304" pitchFamily="18" charset="0"/>
              </a:rPr>
              <a:t>Bij veel van de bovengenoemde thema’s zien we verschillen tussen inwoners als we gaan kijken naar bepaalde achtergrondkenmerken. Per thema verschillen deze ook. Bij het terugdringen van sociaal economische gezondheidsverschillen is het verstandig om bij een thema te kijken aan welke groepen extra aandacht besteed zou moeten worden. </a:t>
            </a:r>
            <a:endParaRPr lang="nl-NL" dirty="0"/>
          </a:p>
        </p:txBody>
      </p:sp>
      <p:sp>
        <p:nvSpPr>
          <p:cNvPr id="4" name="Tijdelijke aanduiding voor dianummer 3"/>
          <p:cNvSpPr>
            <a:spLocks noGrp="1"/>
          </p:cNvSpPr>
          <p:nvPr>
            <p:ph type="sldNum" sz="quarter" idx="5"/>
          </p:nvPr>
        </p:nvSpPr>
        <p:spPr/>
        <p:txBody>
          <a:bodyPr/>
          <a:lstStyle/>
          <a:p>
            <a:fld id="{E3A7706D-A6B9-4B8C-AAC0-E6CD60BF63FE}" type="slidenum">
              <a:rPr lang="nl-NL" smtClean="0"/>
              <a:t>14</a:t>
            </a:fld>
            <a:endParaRPr lang="nl-NL"/>
          </a:p>
        </p:txBody>
      </p:sp>
    </p:spTree>
    <p:extLst>
      <p:ext uri="{BB962C8B-B14F-4D97-AF65-F5344CB8AC3E}">
        <p14:creationId xmlns:p14="http://schemas.microsoft.com/office/powerpoint/2010/main" val="1825976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D24EDBE-9E43-451B-8DBF-0D59D96C8767}" type="slidenum">
              <a:rPr kumimoji="0" lang="nl-NL" sz="1200" b="0" i="0" u="none" strike="noStrike" kern="1200" cap="none" spc="0" normalizeH="0" baseline="0" noProof="0" smtClean="0">
                <a:ln>
                  <a:noFill/>
                </a:ln>
                <a:solidFill>
                  <a:prstClr val="black"/>
                </a:solidFill>
                <a:effectLst/>
                <a:uLnTx/>
                <a:uFillTx/>
                <a:latin typeface="Verdan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nl-NL" sz="1200" b="0" i="0" u="none" strike="noStrike" kern="1200" cap="none" spc="0" normalizeH="0" baseline="0" noProof="0">
              <a:ln>
                <a:noFill/>
              </a:ln>
              <a:solidFill>
                <a:prstClr val="black"/>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741152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Verdana" panose="020B0604030504040204" pitchFamily="34" charset="0"/>
                <a:ea typeface="Calibri" panose="020F0502020204030204" pitchFamily="34" charset="0"/>
                <a:cs typeface="Times New Roman" panose="02020603050405020304" pitchFamily="18" charset="0"/>
              </a:rPr>
              <a:t>Zo maken we ons onder meer zorgen over de groeiende groep jongeren die aangeeft zich psychisch niet gezond te voelen. Dit percentage is tussen 2015 en 2019 al flink toegenomen naar 17%. Daarbij zien we links in de tabel dat er ook verschillen zijn tussen de kernen en zien we dat in de Gentiaan het % jongeren met 26% ruim 2x zo hoog is als in Son. In absolute aantallen hebben we het in het totaal over bijna 300 jongeren. Eén van de factoren die meespeelt bij de ervaren psychische gezondheid is stress. Bijna 4 op de 10 jongeren geeft aan zich vaak tot zeer vaak gestrest te voelen door school en huiswerk, maar ook door alles wat daarnaast nog verder komt kijken aan sporten, bijbaantjes, vrienden en </a:t>
            </a:r>
            <a:r>
              <a:rPr lang="nl-NL" sz="1800" dirty="0" err="1">
                <a:effectLst/>
                <a:latin typeface="Verdana" panose="020B0604030504040204" pitchFamily="34" charset="0"/>
                <a:ea typeface="Calibri" panose="020F0502020204030204" pitchFamily="34" charset="0"/>
                <a:cs typeface="Times New Roman" panose="02020603050405020304" pitchFamily="18" charset="0"/>
              </a:rPr>
              <a:t>social</a:t>
            </a:r>
            <a:r>
              <a:rPr lang="nl-NL" sz="1800" dirty="0">
                <a:effectLst/>
                <a:latin typeface="Verdana" panose="020B0604030504040204" pitchFamily="34" charset="0"/>
                <a:ea typeface="Calibri" panose="020F0502020204030204" pitchFamily="34" charset="0"/>
                <a:cs typeface="Times New Roman" panose="02020603050405020304" pitchFamily="18" charset="0"/>
              </a:rPr>
              <a:t> media. Daarbij moet gezegd worden dat dit dus cijfers zijn van kort vóór de coronaperiode. En dat maakt dit thema extra zorgelijk. Omdat we weten dat de impact van de crisis bij jongeren juist op mentaal vlak groot is.</a:t>
            </a:r>
            <a:br>
              <a:rPr lang="nl-NL" sz="1800" dirty="0">
                <a:effectLst/>
                <a:latin typeface="Verdana" panose="020B0604030504040204" pitchFamily="34" charset="0"/>
                <a:ea typeface="Calibri" panose="020F0502020204030204" pitchFamily="34" charset="0"/>
                <a:cs typeface="Times New Roman" panose="02020603050405020304" pitchFamily="18" charset="0"/>
              </a:rPr>
            </a:br>
            <a:endParaRPr lang="nl-NL" dirty="0"/>
          </a:p>
        </p:txBody>
      </p:sp>
      <p:sp>
        <p:nvSpPr>
          <p:cNvPr id="4" name="Tijdelijke aanduiding voor dianummer 3"/>
          <p:cNvSpPr>
            <a:spLocks noGrp="1"/>
          </p:cNvSpPr>
          <p:nvPr>
            <p:ph type="sldNum" sz="quarter" idx="5"/>
          </p:nvPr>
        </p:nvSpPr>
        <p:spPr/>
        <p:txBody>
          <a:bodyPr/>
          <a:lstStyle/>
          <a:p>
            <a:fld id="{E3A7706D-A6B9-4B8C-AAC0-E6CD60BF63FE}" type="slidenum">
              <a:rPr lang="nl-NL" smtClean="0"/>
              <a:t>3</a:t>
            </a:fld>
            <a:endParaRPr lang="nl-NL"/>
          </a:p>
        </p:txBody>
      </p:sp>
    </p:spTree>
    <p:extLst>
      <p:ext uri="{BB962C8B-B14F-4D97-AF65-F5344CB8AC3E}">
        <p14:creationId xmlns:p14="http://schemas.microsoft.com/office/powerpoint/2010/main" val="3788633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50000"/>
              </a:lnSpc>
              <a:spcAft>
                <a:spcPts val="800"/>
              </a:spcAft>
            </a:pPr>
            <a:r>
              <a:rPr lang="nl-NL" sz="1800" dirty="0">
                <a:effectLst/>
                <a:latin typeface="Verdana" panose="020B0604030504040204" pitchFamily="34" charset="0"/>
                <a:ea typeface="Calibri" panose="020F0502020204030204" pitchFamily="34" charset="0"/>
                <a:cs typeface="Times New Roman" panose="02020603050405020304" pitchFamily="18" charset="0"/>
              </a:rPr>
              <a:t>Niet alleen bij de jongeren maar ook bij de volwassenen in Son en Breugel zien we dat het psychisch welbevinden bij een deel van de inwoners onder druk staat. Een voorbeeld daarvan is dat één op de vier volwassenen in Son en Breugel aangeeft in de afgelopen 4 weken veel tot heel veel stress te hebben ervaren. In het kaartje links zien we dat inwoners van Breugel dit vaker noemen dan in Son en De Gentiaan. Ook hier zien we dat de coronacrisis veel impact heeft en dat volwassenen in de leeftijd van 18-64 jaar vaker meer stress zijn gaan ervaren door de crisis dan de 65-plussers.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E3A7706D-A6B9-4B8C-AAC0-E6CD60BF63FE}" type="slidenum">
              <a:rPr lang="nl-NL" smtClean="0"/>
              <a:t>4</a:t>
            </a:fld>
            <a:endParaRPr lang="nl-NL"/>
          </a:p>
        </p:txBody>
      </p:sp>
    </p:spTree>
    <p:extLst>
      <p:ext uri="{BB962C8B-B14F-4D97-AF65-F5344CB8AC3E}">
        <p14:creationId xmlns:p14="http://schemas.microsoft.com/office/powerpoint/2010/main" val="1590563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Verdana" panose="020B0604030504040204" pitchFamily="34" charset="0"/>
                <a:ea typeface="Calibri" panose="020F0502020204030204" pitchFamily="34" charset="0"/>
                <a:cs typeface="Times New Roman" panose="02020603050405020304" pitchFamily="18" charset="0"/>
              </a:rPr>
              <a:t>Als we thema stress dan projecteren in het spinnenweb van positieve gezondheid dan komt daar dit plaatje uit. U ziet de 6 dimensies en daarbij de score van 5 tot 10. Hoe hoger de score hoe positiever de mensen zijn. En dan zien we aan de binnenste gele lijn dat de mensen die veel stress ervaren op alle dimensies minder hoog scoren dan de mensen in bijvoorbeeld de donkerblauwe lijn die geen stress ervaren. Het plaatje geeft heel mooi aan wat de samenhang is tussen de dimensies van gezondheid. En dus ook dat als je mensen helpt met hun mentaal welbevinden dat dat ook ten gunste komt van de andere dimensies en hun gezondheid in brede zin.</a:t>
            </a:r>
            <a:br>
              <a:rPr lang="nl-NL" sz="1800" dirty="0">
                <a:effectLst/>
                <a:latin typeface="Verdana" panose="020B0604030504040204" pitchFamily="34" charset="0"/>
                <a:ea typeface="Calibri" panose="020F0502020204030204" pitchFamily="34" charset="0"/>
                <a:cs typeface="Times New Roman" panose="02020603050405020304" pitchFamily="18" charset="0"/>
              </a:rPr>
            </a:br>
            <a:endParaRPr lang="nl-NL" b="0" dirty="0"/>
          </a:p>
        </p:txBody>
      </p:sp>
      <p:sp>
        <p:nvSpPr>
          <p:cNvPr id="4" name="Tijdelijke aanduiding voor dianummer 3"/>
          <p:cNvSpPr>
            <a:spLocks noGrp="1"/>
          </p:cNvSpPr>
          <p:nvPr>
            <p:ph type="sldNum" sz="quarter" idx="5"/>
          </p:nvPr>
        </p:nvSpPr>
        <p:spPr/>
        <p:txBody>
          <a:bodyPr/>
          <a:lstStyle/>
          <a:p>
            <a:fld id="{E3A7706D-A6B9-4B8C-AAC0-E6CD60BF63FE}" type="slidenum">
              <a:rPr lang="nl-NL" smtClean="0"/>
              <a:t>5</a:t>
            </a:fld>
            <a:endParaRPr lang="nl-NL"/>
          </a:p>
        </p:txBody>
      </p:sp>
    </p:spTree>
    <p:extLst>
      <p:ext uri="{BB962C8B-B14F-4D97-AF65-F5344CB8AC3E}">
        <p14:creationId xmlns:p14="http://schemas.microsoft.com/office/powerpoint/2010/main" val="3006034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50000"/>
              </a:lnSpc>
              <a:spcAft>
                <a:spcPts val="800"/>
              </a:spcAft>
            </a:pPr>
            <a:r>
              <a:rPr lang="nl-NL" sz="1800" dirty="0">
                <a:effectLst/>
                <a:latin typeface="Verdana" panose="020B0604030504040204" pitchFamily="34" charset="0"/>
                <a:ea typeface="Calibri" panose="020F0502020204030204" pitchFamily="34" charset="0"/>
                <a:cs typeface="Times New Roman" panose="02020603050405020304" pitchFamily="18" charset="0"/>
              </a:rPr>
              <a:t>Een thema dat daar dicht tegen aan ligt is eenzaamheid. En ook dat is een thema wat wij vanuit de GGD graag onder de aandacht willen brengen omdat we bij zowel de jeugd als de volwassenen en de ouderen de afgelopen jaren een toename zien van het % eenzamen. Ondanks het feit dat veel mensen dus op allerlei fronten sociaal actief zijn in de vorm van school en werk, actief zijn in de buurt of bij clubs en vrijwilligerswerk. We zien dat al een aanzienlijk deel van de jongeren aangeeft eenzaam te zijn. Vervolgens neemt dat toe met de leeftijd. Waarbij opvallend is dat het % ernstig eenzamen bij de volwassenen groter is dan bij de ouderen. In totaal zijn er op basis van deze cijfers ruim 1500 inwoners vanaf 12 jaar die ernstig tot zeer ernstig eenzaam zijn.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E3A7706D-A6B9-4B8C-AAC0-E6CD60BF63FE}" type="slidenum">
              <a:rPr lang="nl-NL" smtClean="0"/>
              <a:t>6</a:t>
            </a:fld>
            <a:endParaRPr lang="nl-NL"/>
          </a:p>
        </p:txBody>
      </p:sp>
    </p:spTree>
    <p:extLst>
      <p:ext uri="{BB962C8B-B14F-4D97-AF65-F5344CB8AC3E}">
        <p14:creationId xmlns:p14="http://schemas.microsoft.com/office/powerpoint/2010/main" val="4250205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Verdana" panose="020B0604030504040204" pitchFamily="34" charset="0"/>
                <a:ea typeface="Calibri" panose="020F0502020204030204" pitchFamily="34" charset="0"/>
                <a:cs typeface="Times New Roman" panose="02020603050405020304" pitchFamily="18" charset="0"/>
              </a:rPr>
              <a:t>En we hebben gekeken voor het thema eenzaamheid hoe de samenhang is met de 6 dimensies. En dan zien we de gele lijnen en dat zijn mensen die niet of weinig eenzaam zijn. Zij scoren niet alleen hoog op de dimensie meedoen. Zij scoren op alle dimensies hoger dan de mensen die zich matig eenzaam voelen (de donkerblauwe lijn) en de mensen die zich ernstig eenzaam voelen. En wat mij opviel is dat het verschil tussen die twee blauwe lijnen klein is. En dat het dus ook de moeite waard is om ons niet alleen te richten op de groep mensen die matig eenzaam zijn en dat is best een grote groep.</a:t>
            </a:r>
            <a:br>
              <a:rPr lang="nl-NL" sz="1800" dirty="0">
                <a:effectLst/>
                <a:latin typeface="Verdana" panose="020B0604030504040204" pitchFamily="34" charset="0"/>
                <a:ea typeface="Calibri" panose="020F0502020204030204" pitchFamily="34" charset="0"/>
                <a:cs typeface="Times New Roman" panose="02020603050405020304" pitchFamily="18" charset="0"/>
              </a:rPr>
            </a:br>
            <a:endParaRPr lang="nl-NL" dirty="0"/>
          </a:p>
        </p:txBody>
      </p:sp>
      <p:sp>
        <p:nvSpPr>
          <p:cNvPr id="4" name="Tijdelijke aanduiding voor dianummer 3"/>
          <p:cNvSpPr>
            <a:spLocks noGrp="1"/>
          </p:cNvSpPr>
          <p:nvPr>
            <p:ph type="sldNum" sz="quarter" idx="5"/>
          </p:nvPr>
        </p:nvSpPr>
        <p:spPr/>
        <p:txBody>
          <a:bodyPr/>
          <a:lstStyle/>
          <a:p>
            <a:fld id="{E3A7706D-A6B9-4B8C-AAC0-E6CD60BF63FE}" type="slidenum">
              <a:rPr lang="nl-NL" smtClean="0"/>
              <a:t>7</a:t>
            </a:fld>
            <a:endParaRPr lang="nl-NL"/>
          </a:p>
        </p:txBody>
      </p:sp>
    </p:spTree>
    <p:extLst>
      <p:ext uri="{BB962C8B-B14F-4D97-AF65-F5344CB8AC3E}">
        <p14:creationId xmlns:p14="http://schemas.microsoft.com/office/powerpoint/2010/main" val="254047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Verdana" panose="020B0604030504040204" pitchFamily="34" charset="0"/>
                <a:ea typeface="Calibri" panose="020F0502020204030204" pitchFamily="34" charset="0"/>
                <a:cs typeface="Times New Roman" panose="02020603050405020304" pitchFamily="18" charset="0"/>
              </a:rPr>
              <a:t>Daarnaast bevestigen de cijfers van de monitors ook het belang van zingeving en voldoening in het brede kader van positieve gezondheid. En wij willen vandaag meegeven dat dat zeker een thema is dat de moeite waard is om te bespreken. Zo hebben we aan de 65-plussers gevraagd in hoeverre zij het gevoel hebben dat zij meetellen in de samenleving. En dan geeft maar 62% van de ouderen aan dat gevoel te hebben. In de kaart hebben we de % naar de kernen gezet en in de Gentiaan heeft maar 56% dat gevoel. En het zou natuurlijk heel mooi zijn om te kijken hoe je die groep groter kunt laten worden. </a:t>
            </a:r>
            <a:br>
              <a:rPr lang="nl-NL" sz="1800" dirty="0">
                <a:effectLst/>
                <a:latin typeface="Verdana" panose="020B0604030504040204" pitchFamily="34" charset="0"/>
                <a:ea typeface="Calibri" panose="020F0502020204030204" pitchFamily="34" charset="0"/>
                <a:cs typeface="Times New Roman" panose="02020603050405020304" pitchFamily="18" charset="0"/>
              </a:rPr>
            </a:br>
            <a:endParaRPr lang="nl-NL" dirty="0"/>
          </a:p>
        </p:txBody>
      </p:sp>
      <p:sp>
        <p:nvSpPr>
          <p:cNvPr id="4" name="Tijdelijke aanduiding voor dianummer 3"/>
          <p:cNvSpPr>
            <a:spLocks noGrp="1"/>
          </p:cNvSpPr>
          <p:nvPr>
            <p:ph type="sldNum" sz="quarter" idx="5"/>
          </p:nvPr>
        </p:nvSpPr>
        <p:spPr/>
        <p:txBody>
          <a:bodyPr/>
          <a:lstStyle/>
          <a:p>
            <a:fld id="{E3A7706D-A6B9-4B8C-AAC0-E6CD60BF63FE}" type="slidenum">
              <a:rPr lang="nl-NL" smtClean="0"/>
              <a:t>8</a:t>
            </a:fld>
            <a:endParaRPr lang="nl-NL"/>
          </a:p>
        </p:txBody>
      </p:sp>
    </p:spTree>
    <p:extLst>
      <p:ext uri="{BB962C8B-B14F-4D97-AF65-F5344CB8AC3E}">
        <p14:creationId xmlns:p14="http://schemas.microsoft.com/office/powerpoint/2010/main" val="2884468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50000"/>
              </a:lnSpc>
              <a:spcAft>
                <a:spcPts val="800"/>
              </a:spcAft>
            </a:pPr>
            <a:r>
              <a:rPr lang="nl-NL" sz="1800" dirty="0">
                <a:effectLst/>
                <a:latin typeface="Verdana" panose="020B0604030504040204" pitchFamily="34" charset="0"/>
                <a:ea typeface="Calibri" panose="020F0502020204030204" pitchFamily="34" charset="0"/>
                <a:cs typeface="Times New Roman" panose="02020603050405020304" pitchFamily="18" charset="0"/>
              </a:rPr>
              <a:t>Want in dit spinnenweb zien we de samenhang tussen het ervaren van voldoening bij dagelijkse activiteiten en de dimensies van gezondheid. Zo zien we in de lichte blauwe lijn dat mensen die geen voldoening ervaren in hun dagelijkse activiteiten op alle dimensies minder scoren dan de mensen in de donkerblauwe lijn die wel die voldoening ervaren. Dus ook hier zien we dat als je mensen helpt met voor hen prettige en zinvolle dagbesteding dat dit niet alleen gunstig is voor de ervaren zingeving, maar ook voor de andere dimensies van positieve gezondheid.</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5"/>
          </p:nvPr>
        </p:nvSpPr>
        <p:spPr/>
        <p:txBody>
          <a:bodyPr/>
          <a:lstStyle/>
          <a:p>
            <a:fld id="{E3A7706D-A6B9-4B8C-AAC0-E6CD60BF63FE}" type="slidenum">
              <a:rPr lang="nl-NL" smtClean="0"/>
              <a:t>9</a:t>
            </a:fld>
            <a:endParaRPr lang="nl-NL"/>
          </a:p>
        </p:txBody>
      </p:sp>
    </p:spTree>
    <p:extLst>
      <p:ext uri="{BB962C8B-B14F-4D97-AF65-F5344CB8AC3E}">
        <p14:creationId xmlns:p14="http://schemas.microsoft.com/office/powerpoint/2010/main" val="3335106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Verdana" panose="020B0604030504040204" pitchFamily="34" charset="0"/>
                <a:ea typeface="Calibri" panose="020F0502020204030204" pitchFamily="34" charset="0"/>
                <a:cs typeface="Times New Roman" panose="02020603050405020304" pitchFamily="18" charset="0"/>
              </a:rPr>
              <a:t>Naast ons advies om te kijken naar welbevinden, eenzaamheid en zingeving blijven wij vanuit de GGD de oude vertrouwde leefstijlthema’s belangrijk vinden. En de huidige coronaperiode heeft het belang van een gezonde leefstijl wat ons betreft ook wel extra benadrukt. En dan hebben we het zeker over het thema lichaamsbeweging. We zien op het gebied van lichaamsbeweging dat er bij van jong tot oud in Son en Breugel nog flink winst te behalen is. Bij de ouderen neemt de groep die voldoende beweegt de afgelopen jaren wel wat toe. Bij de volwassenen juist niet. En we zien dat door de coronacrisis een aanzienlijk deel van de mensen minder is gaan bewegen. Terwijl het nu juist zo belangrijk is. Overigens mooi om te zijn dat de crisis voor 16% van de volwassenen en 7% van de ouderen ervoor gezorgd heeft dat ze meer zijn gaan bewegen. En hoe kunnen we anderen dan stimuleren om dat ook te gaan doen?</a:t>
            </a:r>
          </a:p>
          <a:p>
            <a:endParaRPr lang="nl-NL" sz="1800" dirty="0">
              <a:effectLst/>
              <a:latin typeface="Verdana" panose="020B0604030504040204" pitchFamily="34" charset="0"/>
              <a:ea typeface="Calibri" panose="020F0502020204030204" pitchFamily="34" charset="0"/>
              <a:cs typeface="Times New Roman" panose="02020603050405020304" pitchFamily="18" charset="0"/>
            </a:endParaRPr>
          </a:p>
          <a:p>
            <a:r>
              <a:rPr lang="nl-NL" sz="1800" dirty="0">
                <a:solidFill>
                  <a:srgbClr val="BFBFBF"/>
                </a:solidFill>
                <a:effectLst/>
                <a:latin typeface="Verdana" panose="020B0604030504040204" pitchFamily="34" charset="0"/>
                <a:ea typeface="Calibri" panose="020F0502020204030204" pitchFamily="34" charset="0"/>
                <a:cs typeface="Times New Roman" panose="02020603050405020304" pitchFamily="18" charset="0"/>
              </a:rPr>
              <a:t>Norm jeugd: elke dag minimaal 1 uur bewegen. Norm volwassenen en ouderen: 2,5 uur per week matig intensief bewegen en 2x per week spier- en botversterkende activiteiten.</a:t>
            </a:r>
            <a:br>
              <a:rPr lang="nl-NL" sz="1800" dirty="0">
                <a:effectLst/>
                <a:latin typeface="Verdana" panose="020B0604030504040204" pitchFamily="34" charset="0"/>
                <a:ea typeface="Calibri" panose="020F0502020204030204" pitchFamily="34" charset="0"/>
                <a:cs typeface="Times New Roman" panose="02020603050405020304" pitchFamily="18" charset="0"/>
              </a:rPr>
            </a:br>
            <a:endParaRPr lang="nl-NL" dirty="0"/>
          </a:p>
        </p:txBody>
      </p:sp>
      <p:sp>
        <p:nvSpPr>
          <p:cNvPr id="4" name="Tijdelijke aanduiding voor dianummer 3"/>
          <p:cNvSpPr>
            <a:spLocks noGrp="1"/>
          </p:cNvSpPr>
          <p:nvPr>
            <p:ph type="sldNum" sz="quarter" idx="5"/>
          </p:nvPr>
        </p:nvSpPr>
        <p:spPr/>
        <p:txBody>
          <a:bodyPr/>
          <a:lstStyle/>
          <a:p>
            <a:fld id="{E3A7706D-A6B9-4B8C-AAC0-E6CD60BF63FE}" type="slidenum">
              <a:rPr lang="nl-NL" smtClean="0"/>
              <a:t>10</a:t>
            </a:fld>
            <a:endParaRPr lang="nl-NL"/>
          </a:p>
        </p:txBody>
      </p:sp>
    </p:spTree>
    <p:extLst>
      <p:ext uri="{BB962C8B-B14F-4D97-AF65-F5344CB8AC3E}">
        <p14:creationId xmlns:p14="http://schemas.microsoft.com/office/powerpoint/2010/main" val="1776395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1D5911-B6D9-4D64-AF33-6D2A7ACE0EB4}"/>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72A3523-A26F-4940-BD64-6C69E57AAF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C58462B-9185-4E3B-BBD7-DE504A19BFD6}"/>
              </a:ext>
            </a:extLst>
          </p:cNvPr>
          <p:cNvSpPr>
            <a:spLocks noGrp="1"/>
          </p:cNvSpPr>
          <p:nvPr>
            <p:ph type="dt" sz="half" idx="10"/>
          </p:nvPr>
        </p:nvSpPr>
        <p:spPr/>
        <p:txBody>
          <a:bodyPr/>
          <a:lstStyle/>
          <a:p>
            <a:fld id="{BB463ABB-7866-416E-AF3D-2542A2751393}" type="datetimeFigureOut">
              <a:rPr lang="nl-NL" smtClean="0"/>
              <a:t>1-12-2021</a:t>
            </a:fld>
            <a:endParaRPr lang="nl-NL"/>
          </a:p>
        </p:txBody>
      </p:sp>
      <p:sp>
        <p:nvSpPr>
          <p:cNvPr id="5" name="Tijdelijke aanduiding voor voettekst 4">
            <a:extLst>
              <a:ext uri="{FF2B5EF4-FFF2-40B4-BE49-F238E27FC236}">
                <a16:creationId xmlns:a16="http://schemas.microsoft.com/office/drawing/2014/main" id="{22BFAC56-8C4A-4314-A732-B74DF528405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1C85FF3-7CB4-4AA8-B588-E534A33035DF}"/>
              </a:ext>
            </a:extLst>
          </p:cNvPr>
          <p:cNvSpPr>
            <a:spLocks noGrp="1"/>
          </p:cNvSpPr>
          <p:nvPr>
            <p:ph type="sldNum" sz="quarter" idx="12"/>
          </p:nvPr>
        </p:nvSpPr>
        <p:spPr/>
        <p:txBody>
          <a:bodyPr/>
          <a:lstStyle/>
          <a:p>
            <a:fld id="{895C4BB9-B125-4DE4-9D98-47FEE527F667}" type="slidenum">
              <a:rPr lang="nl-NL" smtClean="0"/>
              <a:t>‹nr.›</a:t>
            </a:fld>
            <a:endParaRPr lang="nl-NL"/>
          </a:p>
        </p:txBody>
      </p:sp>
    </p:spTree>
    <p:extLst>
      <p:ext uri="{BB962C8B-B14F-4D97-AF65-F5344CB8AC3E}">
        <p14:creationId xmlns:p14="http://schemas.microsoft.com/office/powerpoint/2010/main" val="1202517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8D3B1A-BFF9-4C38-B4E6-E3F0384D47E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75BA0D2-F4EB-43D1-A94D-9C27CB250912}"/>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F1D56FA-FA5B-4D59-9A5C-807281799DCC}"/>
              </a:ext>
            </a:extLst>
          </p:cNvPr>
          <p:cNvSpPr>
            <a:spLocks noGrp="1"/>
          </p:cNvSpPr>
          <p:nvPr>
            <p:ph type="dt" sz="half" idx="10"/>
          </p:nvPr>
        </p:nvSpPr>
        <p:spPr/>
        <p:txBody>
          <a:bodyPr/>
          <a:lstStyle/>
          <a:p>
            <a:fld id="{BB463ABB-7866-416E-AF3D-2542A2751393}" type="datetimeFigureOut">
              <a:rPr lang="nl-NL" smtClean="0"/>
              <a:t>1-12-2021</a:t>
            </a:fld>
            <a:endParaRPr lang="nl-NL"/>
          </a:p>
        </p:txBody>
      </p:sp>
      <p:sp>
        <p:nvSpPr>
          <p:cNvPr id="5" name="Tijdelijke aanduiding voor voettekst 4">
            <a:extLst>
              <a:ext uri="{FF2B5EF4-FFF2-40B4-BE49-F238E27FC236}">
                <a16:creationId xmlns:a16="http://schemas.microsoft.com/office/drawing/2014/main" id="{5D217641-7C82-49BA-9E76-F3636B2307B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7B29DB6-9D4E-480F-9697-CE4C89FB13F3}"/>
              </a:ext>
            </a:extLst>
          </p:cNvPr>
          <p:cNvSpPr>
            <a:spLocks noGrp="1"/>
          </p:cNvSpPr>
          <p:nvPr>
            <p:ph type="sldNum" sz="quarter" idx="12"/>
          </p:nvPr>
        </p:nvSpPr>
        <p:spPr/>
        <p:txBody>
          <a:bodyPr/>
          <a:lstStyle/>
          <a:p>
            <a:fld id="{895C4BB9-B125-4DE4-9D98-47FEE527F667}" type="slidenum">
              <a:rPr lang="nl-NL" smtClean="0"/>
              <a:t>‹nr.›</a:t>
            </a:fld>
            <a:endParaRPr lang="nl-NL"/>
          </a:p>
        </p:txBody>
      </p:sp>
    </p:spTree>
    <p:extLst>
      <p:ext uri="{BB962C8B-B14F-4D97-AF65-F5344CB8AC3E}">
        <p14:creationId xmlns:p14="http://schemas.microsoft.com/office/powerpoint/2010/main" val="256991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38FA989E-A1A1-4B40-AEDC-EF4B06E90649}"/>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DCEFDEA9-5F9B-48D3-BAC5-FE20971432D4}"/>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4BB2A22-3655-46F2-8C98-C38953D06E0F}"/>
              </a:ext>
            </a:extLst>
          </p:cNvPr>
          <p:cNvSpPr>
            <a:spLocks noGrp="1"/>
          </p:cNvSpPr>
          <p:nvPr>
            <p:ph type="dt" sz="half" idx="10"/>
          </p:nvPr>
        </p:nvSpPr>
        <p:spPr/>
        <p:txBody>
          <a:bodyPr/>
          <a:lstStyle/>
          <a:p>
            <a:fld id="{BB463ABB-7866-416E-AF3D-2542A2751393}" type="datetimeFigureOut">
              <a:rPr lang="nl-NL" smtClean="0"/>
              <a:t>1-12-2021</a:t>
            </a:fld>
            <a:endParaRPr lang="nl-NL"/>
          </a:p>
        </p:txBody>
      </p:sp>
      <p:sp>
        <p:nvSpPr>
          <p:cNvPr id="5" name="Tijdelijke aanduiding voor voettekst 4">
            <a:extLst>
              <a:ext uri="{FF2B5EF4-FFF2-40B4-BE49-F238E27FC236}">
                <a16:creationId xmlns:a16="http://schemas.microsoft.com/office/drawing/2014/main" id="{8DE28602-9F27-445F-8CF1-F99DFD343EA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35CAC7E-1F21-411D-9CCC-FC95AA1E3CB0}"/>
              </a:ext>
            </a:extLst>
          </p:cNvPr>
          <p:cNvSpPr>
            <a:spLocks noGrp="1"/>
          </p:cNvSpPr>
          <p:nvPr>
            <p:ph type="sldNum" sz="quarter" idx="12"/>
          </p:nvPr>
        </p:nvSpPr>
        <p:spPr/>
        <p:txBody>
          <a:bodyPr/>
          <a:lstStyle/>
          <a:p>
            <a:fld id="{895C4BB9-B125-4DE4-9D98-47FEE527F667}" type="slidenum">
              <a:rPr lang="nl-NL" smtClean="0"/>
              <a:t>‹nr.›</a:t>
            </a:fld>
            <a:endParaRPr lang="nl-NL"/>
          </a:p>
        </p:txBody>
      </p:sp>
    </p:spTree>
    <p:extLst>
      <p:ext uri="{BB962C8B-B14F-4D97-AF65-F5344CB8AC3E}">
        <p14:creationId xmlns:p14="http://schemas.microsoft.com/office/powerpoint/2010/main" val="3535704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nl-NL"/>
              <a:t>Klik om de stijl te bewerken</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a:p>
        </p:txBody>
      </p:sp>
      <p:sp>
        <p:nvSpPr>
          <p:cNvPr id="4" name="Date Placeholder 3">
            <a:extLst>
              <a:ext uri="{FF2B5EF4-FFF2-40B4-BE49-F238E27FC236}">
                <a16:creationId xmlns:a16="http://schemas.microsoft.com/office/drawing/2014/main" id="{8DA1C72E-E116-40AA-9F15-92EFF04C61BF}"/>
              </a:ext>
            </a:extLst>
          </p:cNvPr>
          <p:cNvSpPr>
            <a:spLocks noGrp="1"/>
          </p:cNvSpPr>
          <p:nvPr>
            <p:ph type="dt" sz="half" idx="10"/>
          </p:nvPr>
        </p:nvSpPr>
        <p:spPr/>
        <p:txBody>
          <a:bodyPr/>
          <a:lstStyle>
            <a:lvl1pPr>
              <a:defRPr/>
            </a:lvl1pPr>
          </a:lstStyle>
          <a:p>
            <a:pPr>
              <a:defRPr/>
            </a:pPr>
            <a:fld id="{B3AB0E31-BC7A-413B-ADCB-A295AF075402}" type="datetimeFigureOut">
              <a:rPr lang="en-US"/>
              <a:pPr>
                <a:defRPr/>
              </a:pPr>
              <a:t>12/1/2021</a:t>
            </a:fld>
            <a:endParaRPr lang="en-US"/>
          </a:p>
        </p:txBody>
      </p:sp>
      <p:sp>
        <p:nvSpPr>
          <p:cNvPr id="5" name="Footer Placeholder 4">
            <a:extLst>
              <a:ext uri="{FF2B5EF4-FFF2-40B4-BE49-F238E27FC236}">
                <a16:creationId xmlns:a16="http://schemas.microsoft.com/office/drawing/2014/main" id="{676223F6-5BF3-43F3-BEB7-20AC1D426F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C812F7D-1C56-4C84-9F7F-9E21D0E9F698}"/>
              </a:ext>
            </a:extLst>
          </p:cNvPr>
          <p:cNvSpPr>
            <a:spLocks noGrp="1"/>
          </p:cNvSpPr>
          <p:nvPr>
            <p:ph type="sldNum" sz="quarter" idx="12"/>
          </p:nvPr>
        </p:nvSpPr>
        <p:spPr/>
        <p:txBody>
          <a:bodyPr/>
          <a:lstStyle>
            <a:lvl1pPr>
              <a:defRPr/>
            </a:lvl1pPr>
          </a:lstStyle>
          <a:p>
            <a:pPr>
              <a:defRPr/>
            </a:pPr>
            <a:fld id="{D68FA66E-D38F-4FDC-A4AC-AFC7A098BA33}" type="slidenum">
              <a:rPr lang="en-US"/>
              <a:pPr>
                <a:defRPr/>
              </a:pPr>
              <a:t>‹nr.›</a:t>
            </a:fld>
            <a:endParaRPr lang="en-US"/>
          </a:p>
        </p:txBody>
      </p:sp>
    </p:spTree>
    <p:extLst>
      <p:ext uri="{BB962C8B-B14F-4D97-AF65-F5344CB8AC3E}">
        <p14:creationId xmlns:p14="http://schemas.microsoft.com/office/powerpoint/2010/main" val="1600047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a:extLst>
              <a:ext uri="{FF2B5EF4-FFF2-40B4-BE49-F238E27FC236}">
                <a16:creationId xmlns:a16="http://schemas.microsoft.com/office/drawing/2014/main" id="{8810521E-55FB-4164-9352-BF99C86B3FC6}"/>
              </a:ext>
            </a:extLst>
          </p:cNvPr>
          <p:cNvSpPr>
            <a:spLocks noGrp="1"/>
          </p:cNvSpPr>
          <p:nvPr>
            <p:ph type="dt" sz="half" idx="10"/>
          </p:nvPr>
        </p:nvSpPr>
        <p:spPr/>
        <p:txBody>
          <a:bodyPr/>
          <a:lstStyle>
            <a:lvl1pPr>
              <a:defRPr/>
            </a:lvl1pPr>
          </a:lstStyle>
          <a:p>
            <a:pPr>
              <a:defRPr/>
            </a:pPr>
            <a:fld id="{AFBDD5DE-7680-46E1-8D96-9C02BA0A5F2A}" type="datetimeFigureOut">
              <a:rPr lang="en-US"/>
              <a:pPr>
                <a:defRPr/>
              </a:pPr>
              <a:t>12/1/2021</a:t>
            </a:fld>
            <a:endParaRPr lang="en-US"/>
          </a:p>
        </p:txBody>
      </p:sp>
      <p:sp>
        <p:nvSpPr>
          <p:cNvPr id="5" name="Footer Placeholder 4">
            <a:extLst>
              <a:ext uri="{FF2B5EF4-FFF2-40B4-BE49-F238E27FC236}">
                <a16:creationId xmlns:a16="http://schemas.microsoft.com/office/drawing/2014/main" id="{BA24E708-C16E-4093-8CCA-208FE4F8B5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C955B90-6F4F-46AE-A261-B37005AC358B}"/>
              </a:ext>
            </a:extLst>
          </p:cNvPr>
          <p:cNvSpPr>
            <a:spLocks noGrp="1"/>
          </p:cNvSpPr>
          <p:nvPr>
            <p:ph type="sldNum" sz="quarter" idx="12"/>
          </p:nvPr>
        </p:nvSpPr>
        <p:spPr/>
        <p:txBody>
          <a:bodyPr/>
          <a:lstStyle>
            <a:lvl1pPr>
              <a:defRPr/>
            </a:lvl1pPr>
          </a:lstStyle>
          <a:p>
            <a:pPr>
              <a:defRPr/>
            </a:pPr>
            <a:fld id="{22013118-723E-4C19-B6F4-DAF3F45F07ED}" type="slidenum">
              <a:rPr lang="en-US"/>
              <a:pPr>
                <a:defRPr/>
              </a:pPr>
              <a:t>‹nr.›</a:t>
            </a:fld>
            <a:endParaRPr lang="en-US"/>
          </a:p>
        </p:txBody>
      </p:sp>
    </p:spTree>
    <p:extLst>
      <p:ext uri="{BB962C8B-B14F-4D97-AF65-F5344CB8AC3E}">
        <p14:creationId xmlns:p14="http://schemas.microsoft.com/office/powerpoint/2010/main" val="3571902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nl-NL"/>
              <a:t>Klik om de stijl te bewerken</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a:extLst>
              <a:ext uri="{FF2B5EF4-FFF2-40B4-BE49-F238E27FC236}">
                <a16:creationId xmlns:a16="http://schemas.microsoft.com/office/drawing/2014/main" id="{1DDAB487-5492-4624-939E-695115813CAF}"/>
              </a:ext>
            </a:extLst>
          </p:cNvPr>
          <p:cNvSpPr>
            <a:spLocks noGrp="1"/>
          </p:cNvSpPr>
          <p:nvPr>
            <p:ph type="dt" sz="half" idx="10"/>
          </p:nvPr>
        </p:nvSpPr>
        <p:spPr/>
        <p:txBody>
          <a:bodyPr/>
          <a:lstStyle>
            <a:lvl1pPr>
              <a:defRPr/>
            </a:lvl1pPr>
          </a:lstStyle>
          <a:p>
            <a:pPr>
              <a:defRPr/>
            </a:pPr>
            <a:fld id="{FAC0E3F2-8380-44A4-A653-AC8C20014089}" type="datetimeFigureOut">
              <a:rPr lang="en-US"/>
              <a:pPr>
                <a:defRPr/>
              </a:pPr>
              <a:t>12/1/2021</a:t>
            </a:fld>
            <a:endParaRPr lang="en-US"/>
          </a:p>
        </p:txBody>
      </p:sp>
      <p:sp>
        <p:nvSpPr>
          <p:cNvPr id="5" name="Footer Placeholder 4">
            <a:extLst>
              <a:ext uri="{FF2B5EF4-FFF2-40B4-BE49-F238E27FC236}">
                <a16:creationId xmlns:a16="http://schemas.microsoft.com/office/drawing/2014/main" id="{D6F88FE7-7A6D-4A23-8948-334776777D2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BE867FF-3B69-40F1-B27F-491EB19CB98F}"/>
              </a:ext>
            </a:extLst>
          </p:cNvPr>
          <p:cNvSpPr>
            <a:spLocks noGrp="1"/>
          </p:cNvSpPr>
          <p:nvPr>
            <p:ph type="sldNum" sz="quarter" idx="12"/>
          </p:nvPr>
        </p:nvSpPr>
        <p:spPr/>
        <p:txBody>
          <a:bodyPr/>
          <a:lstStyle>
            <a:lvl1pPr>
              <a:defRPr/>
            </a:lvl1pPr>
          </a:lstStyle>
          <a:p>
            <a:pPr>
              <a:defRPr/>
            </a:pPr>
            <a:fld id="{A41BD7BB-F906-4C53-805C-B83797DA836B}" type="slidenum">
              <a:rPr lang="en-US"/>
              <a:pPr>
                <a:defRPr/>
              </a:pPr>
              <a:t>‹nr.›</a:t>
            </a:fld>
            <a:endParaRPr lang="en-US"/>
          </a:p>
        </p:txBody>
      </p:sp>
    </p:spTree>
    <p:extLst>
      <p:ext uri="{BB962C8B-B14F-4D97-AF65-F5344CB8AC3E}">
        <p14:creationId xmlns:p14="http://schemas.microsoft.com/office/powerpoint/2010/main" val="1021321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3">
            <a:extLst>
              <a:ext uri="{FF2B5EF4-FFF2-40B4-BE49-F238E27FC236}">
                <a16:creationId xmlns:a16="http://schemas.microsoft.com/office/drawing/2014/main" id="{DDCA503B-6A14-4F96-B9EF-24C79B7F94FC}"/>
              </a:ext>
            </a:extLst>
          </p:cNvPr>
          <p:cNvSpPr>
            <a:spLocks noGrp="1"/>
          </p:cNvSpPr>
          <p:nvPr>
            <p:ph type="dt" sz="half" idx="10"/>
          </p:nvPr>
        </p:nvSpPr>
        <p:spPr/>
        <p:txBody>
          <a:bodyPr/>
          <a:lstStyle>
            <a:lvl1pPr>
              <a:defRPr/>
            </a:lvl1pPr>
          </a:lstStyle>
          <a:p>
            <a:pPr>
              <a:defRPr/>
            </a:pPr>
            <a:fld id="{AE43E6AD-E5D4-48FB-A1CB-439510D73639}" type="datetimeFigureOut">
              <a:rPr lang="en-US"/>
              <a:pPr>
                <a:defRPr/>
              </a:pPr>
              <a:t>12/1/2021</a:t>
            </a:fld>
            <a:endParaRPr lang="en-US"/>
          </a:p>
        </p:txBody>
      </p:sp>
      <p:sp>
        <p:nvSpPr>
          <p:cNvPr id="6" name="Footer Placeholder 4">
            <a:extLst>
              <a:ext uri="{FF2B5EF4-FFF2-40B4-BE49-F238E27FC236}">
                <a16:creationId xmlns:a16="http://schemas.microsoft.com/office/drawing/2014/main" id="{D925882B-CB66-4FB7-BB89-122B42E4741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F033144-B2A9-4A04-B542-6BA9EFEF953F}"/>
              </a:ext>
            </a:extLst>
          </p:cNvPr>
          <p:cNvSpPr>
            <a:spLocks noGrp="1"/>
          </p:cNvSpPr>
          <p:nvPr>
            <p:ph type="sldNum" sz="quarter" idx="12"/>
          </p:nvPr>
        </p:nvSpPr>
        <p:spPr/>
        <p:txBody>
          <a:bodyPr/>
          <a:lstStyle>
            <a:lvl1pPr>
              <a:defRPr/>
            </a:lvl1pPr>
          </a:lstStyle>
          <a:p>
            <a:pPr>
              <a:defRPr/>
            </a:pPr>
            <a:fld id="{F96B79F8-9E6E-420A-8ABD-7CF07AAE6989}" type="slidenum">
              <a:rPr lang="en-US"/>
              <a:pPr>
                <a:defRPr/>
              </a:pPr>
              <a:t>‹nr.›</a:t>
            </a:fld>
            <a:endParaRPr lang="en-US"/>
          </a:p>
        </p:txBody>
      </p:sp>
    </p:spTree>
    <p:extLst>
      <p:ext uri="{BB962C8B-B14F-4D97-AF65-F5344CB8AC3E}">
        <p14:creationId xmlns:p14="http://schemas.microsoft.com/office/powerpoint/2010/main" val="2578028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3">
            <a:extLst>
              <a:ext uri="{FF2B5EF4-FFF2-40B4-BE49-F238E27FC236}">
                <a16:creationId xmlns:a16="http://schemas.microsoft.com/office/drawing/2014/main" id="{AED80BF8-9776-4656-AE76-F61441E42FA0}"/>
              </a:ext>
            </a:extLst>
          </p:cNvPr>
          <p:cNvSpPr>
            <a:spLocks noGrp="1"/>
          </p:cNvSpPr>
          <p:nvPr>
            <p:ph type="dt" sz="half" idx="10"/>
          </p:nvPr>
        </p:nvSpPr>
        <p:spPr/>
        <p:txBody>
          <a:bodyPr/>
          <a:lstStyle>
            <a:lvl1pPr>
              <a:defRPr/>
            </a:lvl1pPr>
          </a:lstStyle>
          <a:p>
            <a:pPr>
              <a:defRPr/>
            </a:pPr>
            <a:fld id="{50C5740A-DB26-4120-BE3A-5206E0419D45}" type="datetimeFigureOut">
              <a:rPr lang="en-US"/>
              <a:pPr>
                <a:defRPr/>
              </a:pPr>
              <a:t>12/1/2021</a:t>
            </a:fld>
            <a:endParaRPr lang="en-US"/>
          </a:p>
        </p:txBody>
      </p:sp>
      <p:sp>
        <p:nvSpPr>
          <p:cNvPr id="8" name="Footer Placeholder 4">
            <a:extLst>
              <a:ext uri="{FF2B5EF4-FFF2-40B4-BE49-F238E27FC236}">
                <a16:creationId xmlns:a16="http://schemas.microsoft.com/office/drawing/2014/main" id="{BC79F9B5-455B-4DA1-A7B4-7B7225E9793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46911D7-441B-47A8-BD4A-345F0721124B}"/>
              </a:ext>
            </a:extLst>
          </p:cNvPr>
          <p:cNvSpPr>
            <a:spLocks noGrp="1"/>
          </p:cNvSpPr>
          <p:nvPr>
            <p:ph type="sldNum" sz="quarter" idx="12"/>
          </p:nvPr>
        </p:nvSpPr>
        <p:spPr/>
        <p:txBody>
          <a:bodyPr/>
          <a:lstStyle>
            <a:lvl1pPr>
              <a:defRPr/>
            </a:lvl1pPr>
          </a:lstStyle>
          <a:p>
            <a:pPr>
              <a:defRPr/>
            </a:pPr>
            <a:fld id="{0ED443CC-28FB-4805-B583-37708CA320CE}" type="slidenum">
              <a:rPr lang="en-US"/>
              <a:pPr>
                <a:defRPr/>
              </a:pPr>
              <a:t>‹nr.›</a:t>
            </a:fld>
            <a:endParaRPr lang="en-US"/>
          </a:p>
        </p:txBody>
      </p:sp>
    </p:spTree>
    <p:extLst>
      <p:ext uri="{BB962C8B-B14F-4D97-AF65-F5344CB8AC3E}">
        <p14:creationId xmlns:p14="http://schemas.microsoft.com/office/powerpoint/2010/main" val="14478067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Date Placeholder 3">
            <a:extLst>
              <a:ext uri="{FF2B5EF4-FFF2-40B4-BE49-F238E27FC236}">
                <a16:creationId xmlns:a16="http://schemas.microsoft.com/office/drawing/2014/main" id="{97C27CA0-A498-4B25-B73D-83622B3A1C97}"/>
              </a:ext>
            </a:extLst>
          </p:cNvPr>
          <p:cNvSpPr>
            <a:spLocks noGrp="1"/>
          </p:cNvSpPr>
          <p:nvPr>
            <p:ph type="dt" sz="half" idx="10"/>
          </p:nvPr>
        </p:nvSpPr>
        <p:spPr/>
        <p:txBody>
          <a:bodyPr/>
          <a:lstStyle>
            <a:lvl1pPr>
              <a:defRPr/>
            </a:lvl1pPr>
          </a:lstStyle>
          <a:p>
            <a:pPr>
              <a:defRPr/>
            </a:pPr>
            <a:fld id="{32AEDD54-0D8B-4326-BD13-3C031A8A6494}" type="datetimeFigureOut">
              <a:rPr lang="en-US"/>
              <a:pPr>
                <a:defRPr/>
              </a:pPr>
              <a:t>12/1/2021</a:t>
            </a:fld>
            <a:endParaRPr lang="en-US"/>
          </a:p>
        </p:txBody>
      </p:sp>
      <p:sp>
        <p:nvSpPr>
          <p:cNvPr id="4" name="Footer Placeholder 4">
            <a:extLst>
              <a:ext uri="{FF2B5EF4-FFF2-40B4-BE49-F238E27FC236}">
                <a16:creationId xmlns:a16="http://schemas.microsoft.com/office/drawing/2014/main" id="{346219FF-E85C-4F96-8239-001433AF2F3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C9A3005-E3A0-4CC1-8F6F-F0F003AD8526}"/>
              </a:ext>
            </a:extLst>
          </p:cNvPr>
          <p:cNvSpPr>
            <a:spLocks noGrp="1"/>
          </p:cNvSpPr>
          <p:nvPr>
            <p:ph type="sldNum" sz="quarter" idx="12"/>
          </p:nvPr>
        </p:nvSpPr>
        <p:spPr/>
        <p:txBody>
          <a:bodyPr/>
          <a:lstStyle>
            <a:lvl1pPr>
              <a:defRPr/>
            </a:lvl1pPr>
          </a:lstStyle>
          <a:p>
            <a:pPr>
              <a:defRPr/>
            </a:pPr>
            <a:fld id="{893D77C0-7303-45BC-9634-CF6FF001E6B6}" type="slidenum">
              <a:rPr lang="en-US"/>
              <a:pPr>
                <a:defRPr/>
              </a:pPr>
              <a:t>‹nr.›</a:t>
            </a:fld>
            <a:endParaRPr lang="en-US"/>
          </a:p>
        </p:txBody>
      </p:sp>
    </p:spTree>
    <p:extLst>
      <p:ext uri="{BB962C8B-B14F-4D97-AF65-F5344CB8AC3E}">
        <p14:creationId xmlns:p14="http://schemas.microsoft.com/office/powerpoint/2010/main" val="36779508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8644C94-D4A5-4D0A-AFC5-3B7C364AFAD0}"/>
              </a:ext>
            </a:extLst>
          </p:cNvPr>
          <p:cNvSpPr>
            <a:spLocks noGrp="1"/>
          </p:cNvSpPr>
          <p:nvPr>
            <p:ph type="dt" sz="half" idx="10"/>
          </p:nvPr>
        </p:nvSpPr>
        <p:spPr/>
        <p:txBody>
          <a:bodyPr/>
          <a:lstStyle>
            <a:lvl1pPr>
              <a:defRPr/>
            </a:lvl1pPr>
          </a:lstStyle>
          <a:p>
            <a:pPr>
              <a:defRPr/>
            </a:pPr>
            <a:fld id="{D65F96BA-BBAF-485E-95DF-A850C9DAD5A2}" type="datetimeFigureOut">
              <a:rPr lang="en-US"/>
              <a:pPr>
                <a:defRPr/>
              </a:pPr>
              <a:t>12/1/2021</a:t>
            </a:fld>
            <a:endParaRPr lang="en-US"/>
          </a:p>
        </p:txBody>
      </p:sp>
      <p:sp>
        <p:nvSpPr>
          <p:cNvPr id="3" name="Footer Placeholder 4">
            <a:extLst>
              <a:ext uri="{FF2B5EF4-FFF2-40B4-BE49-F238E27FC236}">
                <a16:creationId xmlns:a16="http://schemas.microsoft.com/office/drawing/2014/main" id="{148C0D2A-13E0-4E0D-BC9A-F93D80DDE45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86A187C-C943-4184-AEE8-4D603901CA49}"/>
              </a:ext>
            </a:extLst>
          </p:cNvPr>
          <p:cNvSpPr>
            <a:spLocks noGrp="1"/>
          </p:cNvSpPr>
          <p:nvPr>
            <p:ph type="sldNum" sz="quarter" idx="12"/>
          </p:nvPr>
        </p:nvSpPr>
        <p:spPr/>
        <p:txBody>
          <a:bodyPr/>
          <a:lstStyle>
            <a:lvl1pPr>
              <a:defRPr/>
            </a:lvl1pPr>
          </a:lstStyle>
          <a:p>
            <a:pPr>
              <a:defRPr/>
            </a:pPr>
            <a:fld id="{C82FDCCF-9E97-4242-912D-548685228160}" type="slidenum">
              <a:rPr lang="en-US"/>
              <a:pPr>
                <a:defRPr/>
              </a:pPr>
              <a:t>‹nr.›</a:t>
            </a:fld>
            <a:endParaRPr lang="en-US"/>
          </a:p>
        </p:txBody>
      </p:sp>
    </p:spTree>
    <p:extLst>
      <p:ext uri="{BB962C8B-B14F-4D97-AF65-F5344CB8AC3E}">
        <p14:creationId xmlns:p14="http://schemas.microsoft.com/office/powerpoint/2010/main" val="19393782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nl-NL"/>
              <a:t>Klik om de stijl te bewerken</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3">
            <a:extLst>
              <a:ext uri="{FF2B5EF4-FFF2-40B4-BE49-F238E27FC236}">
                <a16:creationId xmlns:a16="http://schemas.microsoft.com/office/drawing/2014/main" id="{050FE59C-3611-42B3-87B3-4F9E6A5F9A2E}"/>
              </a:ext>
            </a:extLst>
          </p:cNvPr>
          <p:cNvSpPr>
            <a:spLocks noGrp="1"/>
          </p:cNvSpPr>
          <p:nvPr>
            <p:ph type="dt" sz="half" idx="10"/>
          </p:nvPr>
        </p:nvSpPr>
        <p:spPr/>
        <p:txBody>
          <a:bodyPr/>
          <a:lstStyle>
            <a:lvl1pPr>
              <a:defRPr/>
            </a:lvl1pPr>
          </a:lstStyle>
          <a:p>
            <a:pPr>
              <a:defRPr/>
            </a:pPr>
            <a:fld id="{A7D38378-7180-44C0-B8E4-6F4FE05177AB}" type="datetimeFigureOut">
              <a:rPr lang="en-US"/>
              <a:pPr>
                <a:defRPr/>
              </a:pPr>
              <a:t>12/1/2021</a:t>
            </a:fld>
            <a:endParaRPr lang="en-US"/>
          </a:p>
        </p:txBody>
      </p:sp>
      <p:sp>
        <p:nvSpPr>
          <p:cNvPr id="6" name="Footer Placeholder 4">
            <a:extLst>
              <a:ext uri="{FF2B5EF4-FFF2-40B4-BE49-F238E27FC236}">
                <a16:creationId xmlns:a16="http://schemas.microsoft.com/office/drawing/2014/main" id="{C184A6F8-BB55-470D-AC82-3F9D64FFDC4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C13835D-4794-4E52-9558-CB6F51449A1C}"/>
              </a:ext>
            </a:extLst>
          </p:cNvPr>
          <p:cNvSpPr>
            <a:spLocks noGrp="1"/>
          </p:cNvSpPr>
          <p:nvPr>
            <p:ph type="sldNum" sz="quarter" idx="12"/>
          </p:nvPr>
        </p:nvSpPr>
        <p:spPr/>
        <p:txBody>
          <a:bodyPr/>
          <a:lstStyle>
            <a:lvl1pPr>
              <a:defRPr/>
            </a:lvl1pPr>
          </a:lstStyle>
          <a:p>
            <a:pPr>
              <a:defRPr/>
            </a:pPr>
            <a:fld id="{7AE6D705-8469-4DB7-82E4-A25C3928EC0A}" type="slidenum">
              <a:rPr lang="en-US"/>
              <a:pPr>
                <a:defRPr/>
              </a:pPr>
              <a:t>‹nr.›</a:t>
            </a:fld>
            <a:endParaRPr lang="en-US"/>
          </a:p>
        </p:txBody>
      </p:sp>
    </p:spTree>
    <p:extLst>
      <p:ext uri="{BB962C8B-B14F-4D97-AF65-F5344CB8AC3E}">
        <p14:creationId xmlns:p14="http://schemas.microsoft.com/office/powerpoint/2010/main" val="1337626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39FC13-0E17-4629-9151-8DA0C4C92A0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53FACEB-85DE-4BF8-B9B7-96B44CB79EBC}"/>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E97F471-7E13-4AC0-8EF7-3EF21E9FCCC7}"/>
              </a:ext>
            </a:extLst>
          </p:cNvPr>
          <p:cNvSpPr>
            <a:spLocks noGrp="1"/>
          </p:cNvSpPr>
          <p:nvPr>
            <p:ph type="dt" sz="half" idx="10"/>
          </p:nvPr>
        </p:nvSpPr>
        <p:spPr/>
        <p:txBody>
          <a:bodyPr/>
          <a:lstStyle/>
          <a:p>
            <a:fld id="{BB463ABB-7866-416E-AF3D-2542A2751393}" type="datetimeFigureOut">
              <a:rPr lang="nl-NL" smtClean="0"/>
              <a:t>1-12-2021</a:t>
            </a:fld>
            <a:endParaRPr lang="nl-NL"/>
          </a:p>
        </p:txBody>
      </p:sp>
      <p:sp>
        <p:nvSpPr>
          <p:cNvPr id="5" name="Tijdelijke aanduiding voor voettekst 4">
            <a:extLst>
              <a:ext uri="{FF2B5EF4-FFF2-40B4-BE49-F238E27FC236}">
                <a16:creationId xmlns:a16="http://schemas.microsoft.com/office/drawing/2014/main" id="{EAF84594-4C64-4F84-A9FE-99639D4D6A5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7E266F2-8D44-41FD-9AF2-1ACBA054215D}"/>
              </a:ext>
            </a:extLst>
          </p:cNvPr>
          <p:cNvSpPr>
            <a:spLocks noGrp="1"/>
          </p:cNvSpPr>
          <p:nvPr>
            <p:ph type="sldNum" sz="quarter" idx="12"/>
          </p:nvPr>
        </p:nvSpPr>
        <p:spPr/>
        <p:txBody>
          <a:bodyPr/>
          <a:lstStyle/>
          <a:p>
            <a:fld id="{895C4BB9-B125-4DE4-9D98-47FEE527F667}" type="slidenum">
              <a:rPr lang="nl-NL" smtClean="0"/>
              <a:t>‹nr.›</a:t>
            </a:fld>
            <a:endParaRPr lang="nl-NL"/>
          </a:p>
        </p:txBody>
      </p:sp>
    </p:spTree>
    <p:extLst>
      <p:ext uri="{BB962C8B-B14F-4D97-AF65-F5344CB8AC3E}">
        <p14:creationId xmlns:p14="http://schemas.microsoft.com/office/powerpoint/2010/main" val="7229243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nl-NL"/>
              <a:t>Klik om de stijl te bewerken</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3">
            <a:extLst>
              <a:ext uri="{FF2B5EF4-FFF2-40B4-BE49-F238E27FC236}">
                <a16:creationId xmlns:a16="http://schemas.microsoft.com/office/drawing/2014/main" id="{57F861D5-22E9-40BB-85ED-E675B1A8E1B8}"/>
              </a:ext>
            </a:extLst>
          </p:cNvPr>
          <p:cNvSpPr>
            <a:spLocks noGrp="1"/>
          </p:cNvSpPr>
          <p:nvPr>
            <p:ph type="dt" sz="half" idx="10"/>
          </p:nvPr>
        </p:nvSpPr>
        <p:spPr/>
        <p:txBody>
          <a:bodyPr/>
          <a:lstStyle>
            <a:lvl1pPr>
              <a:defRPr/>
            </a:lvl1pPr>
          </a:lstStyle>
          <a:p>
            <a:pPr>
              <a:defRPr/>
            </a:pPr>
            <a:fld id="{D1D0D5D3-DEC9-4AB5-A03C-0B5A641AF757}" type="datetimeFigureOut">
              <a:rPr lang="en-US"/>
              <a:pPr>
                <a:defRPr/>
              </a:pPr>
              <a:t>12/1/2021</a:t>
            </a:fld>
            <a:endParaRPr lang="en-US"/>
          </a:p>
        </p:txBody>
      </p:sp>
      <p:sp>
        <p:nvSpPr>
          <p:cNvPr id="6" name="Footer Placeholder 4">
            <a:extLst>
              <a:ext uri="{FF2B5EF4-FFF2-40B4-BE49-F238E27FC236}">
                <a16:creationId xmlns:a16="http://schemas.microsoft.com/office/drawing/2014/main" id="{04956467-3691-4461-A543-155ADA9B0CE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2007474-13E8-4264-ABAC-279659A9218D}"/>
              </a:ext>
            </a:extLst>
          </p:cNvPr>
          <p:cNvSpPr>
            <a:spLocks noGrp="1"/>
          </p:cNvSpPr>
          <p:nvPr>
            <p:ph type="sldNum" sz="quarter" idx="12"/>
          </p:nvPr>
        </p:nvSpPr>
        <p:spPr/>
        <p:txBody>
          <a:bodyPr/>
          <a:lstStyle>
            <a:lvl1pPr>
              <a:defRPr/>
            </a:lvl1pPr>
          </a:lstStyle>
          <a:p>
            <a:pPr>
              <a:defRPr/>
            </a:pPr>
            <a:fld id="{BA323574-59F1-47CC-9262-A8CA374E692B}" type="slidenum">
              <a:rPr lang="en-US"/>
              <a:pPr>
                <a:defRPr/>
              </a:pPr>
              <a:t>‹nr.›</a:t>
            </a:fld>
            <a:endParaRPr lang="en-US"/>
          </a:p>
        </p:txBody>
      </p:sp>
    </p:spTree>
    <p:extLst>
      <p:ext uri="{BB962C8B-B14F-4D97-AF65-F5344CB8AC3E}">
        <p14:creationId xmlns:p14="http://schemas.microsoft.com/office/powerpoint/2010/main" val="7008555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a:extLst>
              <a:ext uri="{FF2B5EF4-FFF2-40B4-BE49-F238E27FC236}">
                <a16:creationId xmlns:a16="http://schemas.microsoft.com/office/drawing/2014/main" id="{6D0E23F6-61DF-48EA-A03A-9D70E819125E}"/>
              </a:ext>
            </a:extLst>
          </p:cNvPr>
          <p:cNvSpPr>
            <a:spLocks noGrp="1"/>
          </p:cNvSpPr>
          <p:nvPr>
            <p:ph type="dt" sz="half" idx="10"/>
          </p:nvPr>
        </p:nvSpPr>
        <p:spPr/>
        <p:txBody>
          <a:bodyPr/>
          <a:lstStyle>
            <a:lvl1pPr>
              <a:defRPr/>
            </a:lvl1pPr>
          </a:lstStyle>
          <a:p>
            <a:pPr>
              <a:defRPr/>
            </a:pPr>
            <a:fld id="{DCF13E34-A88A-412A-A0A3-0A6036035728}" type="datetimeFigureOut">
              <a:rPr lang="en-US"/>
              <a:pPr>
                <a:defRPr/>
              </a:pPr>
              <a:t>12/1/2021</a:t>
            </a:fld>
            <a:endParaRPr lang="en-US"/>
          </a:p>
        </p:txBody>
      </p:sp>
      <p:sp>
        <p:nvSpPr>
          <p:cNvPr id="5" name="Footer Placeholder 4">
            <a:extLst>
              <a:ext uri="{FF2B5EF4-FFF2-40B4-BE49-F238E27FC236}">
                <a16:creationId xmlns:a16="http://schemas.microsoft.com/office/drawing/2014/main" id="{D8E4D2B1-A616-4F86-9C49-642EF0ECEF5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FE450CA-B6BC-4AEE-B6B4-3A3B189BB3C9}"/>
              </a:ext>
            </a:extLst>
          </p:cNvPr>
          <p:cNvSpPr>
            <a:spLocks noGrp="1"/>
          </p:cNvSpPr>
          <p:nvPr>
            <p:ph type="sldNum" sz="quarter" idx="12"/>
          </p:nvPr>
        </p:nvSpPr>
        <p:spPr/>
        <p:txBody>
          <a:bodyPr/>
          <a:lstStyle>
            <a:lvl1pPr>
              <a:defRPr/>
            </a:lvl1pPr>
          </a:lstStyle>
          <a:p>
            <a:pPr>
              <a:defRPr/>
            </a:pPr>
            <a:fld id="{E9375804-E850-4434-BDAB-9C7569DDDDBA}" type="slidenum">
              <a:rPr lang="en-US"/>
              <a:pPr>
                <a:defRPr/>
              </a:pPr>
              <a:t>‹nr.›</a:t>
            </a:fld>
            <a:endParaRPr lang="en-US"/>
          </a:p>
        </p:txBody>
      </p:sp>
    </p:spTree>
    <p:extLst>
      <p:ext uri="{BB962C8B-B14F-4D97-AF65-F5344CB8AC3E}">
        <p14:creationId xmlns:p14="http://schemas.microsoft.com/office/powerpoint/2010/main" val="40620399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nl-NL"/>
              <a:t>Klik om de stijl te bewerken</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a:extLst>
              <a:ext uri="{FF2B5EF4-FFF2-40B4-BE49-F238E27FC236}">
                <a16:creationId xmlns:a16="http://schemas.microsoft.com/office/drawing/2014/main" id="{0FA8436C-C3A7-494D-9C95-5450C9D002C5}"/>
              </a:ext>
            </a:extLst>
          </p:cNvPr>
          <p:cNvSpPr>
            <a:spLocks noGrp="1"/>
          </p:cNvSpPr>
          <p:nvPr>
            <p:ph type="dt" sz="half" idx="10"/>
          </p:nvPr>
        </p:nvSpPr>
        <p:spPr/>
        <p:txBody>
          <a:bodyPr/>
          <a:lstStyle>
            <a:lvl1pPr>
              <a:defRPr/>
            </a:lvl1pPr>
          </a:lstStyle>
          <a:p>
            <a:pPr>
              <a:defRPr/>
            </a:pPr>
            <a:fld id="{476192F1-E4DE-4756-AEC8-D82262277DD5}" type="datetimeFigureOut">
              <a:rPr lang="en-US"/>
              <a:pPr>
                <a:defRPr/>
              </a:pPr>
              <a:t>12/1/2021</a:t>
            </a:fld>
            <a:endParaRPr lang="en-US"/>
          </a:p>
        </p:txBody>
      </p:sp>
      <p:sp>
        <p:nvSpPr>
          <p:cNvPr id="5" name="Footer Placeholder 4">
            <a:extLst>
              <a:ext uri="{FF2B5EF4-FFF2-40B4-BE49-F238E27FC236}">
                <a16:creationId xmlns:a16="http://schemas.microsoft.com/office/drawing/2014/main" id="{FF4064AF-4AA5-4507-9996-E4230BB6A9F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FA22685-6F5C-47B1-83B0-C055949878ED}"/>
              </a:ext>
            </a:extLst>
          </p:cNvPr>
          <p:cNvSpPr>
            <a:spLocks noGrp="1"/>
          </p:cNvSpPr>
          <p:nvPr>
            <p:ph type="sldNum" sz="quarter" idx="12"/>
          </p:nvPr>
        </p:nvSpPr>
        <p:spPr/>
        <p:txBody>
          <a:bodyPr/>
          <a:lstStyle>
            <a:lvl1pPr>
              <a:defRPr/>
            </a:lvl1pPr>
          </a:lstStyle>
          <a:p>
            <a:pPr>
              <a:defRPr/>
            </a:pPr>
            <a:fld id="{62522EBD-7D20-4B72-9454-607CE3676EAA}" type="slidenum">
              <a:rPr lang="en-US"/>
              <a:pPr>
                <a:defRPr/>
              </a:pPr>
              <a:t>‹nr.›</a:t>
            </a:fld>
            <a:endParaRPr lang="en-US"/>
          </a:p>
        </p:txBody>
      </p:sp>
    </p:spTree>
    <p:extLst>
      <p:ext uri="{BB962C8B-B14F-4D97-AF65-F5344CB8AC3E}">
        <p14:creationId xmlns:p14="http://schemas.microsoft.com/office/powerpoint/2010/main" val="360217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EC831C-BF11-4D30-B2C7-5753B16A52FC}"/>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6049AB54-178E-4F4F-9283-C0B6B4B991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4692FF14-7188-4913-ADFB-77C2AA7C1BBB}"/>
              </a:ext>
            </a:extLst>
          </p:cNvPr>
          <p:cNvSpPr>
            <a:spLocks noGrp="1"/>
          </p:cNvSpPr>
          <p:nvPr>
            <p:ph type="dt" sz="half" idx="10"/>
          </p:nvPr>
        </p:nvSpPr>
        <p:spPr/>
        <p:txBody>
          <a:bodyPr/>
          <a:lstStyle/>
          <a:p>
            <a:fld id="{BB463ABB-7866-416E-AF3D-2542A2751393}" type="datetimeFigureOut">
              <a:rPr lang="nl-NL" smtClean="0"/>
              <a:t>1-12-2021</a:t>
            </a:fld>
            <a:endParaRPr lang="nl-NL"/>
          </a:p>
        </p:txBody>
      </p:sp>
      <p:sp>
        <p:nvSpPr>
          <p:cNvPr id="5" name="Tijdelijke aanduiding voor voettekst 4">
            <a:extLst>
              <a:ext uri="{FF2B5EF4-FFF2-40B4-BE49-F238E27FC236}">
                <a16:creationId xmlns:a16="http://schemas.microsoft.com/office/drawing/2014/main" id="{5FD14344-209D-4C37-B88E-957E684733E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3993AF9-02EE-4642-8DCB-FB5375578585}"/>
              </a:ext>
            </a:extLst>
          </p:cNvPr>
          <p:cNvSpPr>
            <a:spLocks noGrp="1"/>
          </p:cNvSpPr>
          <p:nvPr>
            <p:ph type="sldNum" sz="quarter" idx="12"/>
          </p:nvPr>
        </p:nvSpPr>
        <p:spPr/>
        <p:txBody>
          <a:bodyPr/>
          <a:lstStyle/>
          <a:p>
            <a:fld id="{895C4BB9-B125-4DE4-9D98-47FEE527F667}" type="slidenum">
              <a:rPr lang="nl-NL" smtClean="0"/>
              <a:t>‹nr.›</a:t>
            </a:fld>
            <a:endParaRPr lang="nl-NL"/>
          </a:p>
        </p:txBody>
      </p:sp>
    </p:spTree>
    <p:extLst>
      <p:ext uri="{BB962C8B-B14F-4D97-AF65-F5344CB8AC3E}">
        <p14:creationId xmlns:p14="http://schemas.microsoft.com/office/powerpoint/2010/main" val="2610186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E71A65-A60E-4B6A-94A4-2F60EDA9ACA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5E5543D-D616-4E60-9BDE-44E6AE106BC1}"/>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680A79FD-118D-4CB5-B4EB-F14A43A23F7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A0512579-126C-47C2-8231-CE20D514CEC2}"/>
              </a:ext>
            </a:extLst>
          </p:cNvPr>
          <p:cNvSpPr>
            <a:spLocks noGrp="1"/>
          </p:cNvSpPr>
          <p:nvPr>
            <p:ph type="dt" sz="half" idx="10"/>
          </p:nvPr>
        </p:nvSpPr>
        <p:spPr/>
        <p:txBody>
          <a:bodyPr/>
          <a:lstStyle/>
          <a:p>
            <a:fld id="{BB463ABB-7866-416E-AF3D-2542A2751393}" type="datetimeFigureOut">
              <a:rPr lang="nl-NL" smtClean="0"/>
              <a:t>1-12-2021</a:t>
            </a:fld>
            <a:endParaRPr lang="nl-NL"/>
          </a:p>
        </p:txBody>
      </p:sp>
      <p:sp>
        <p:nvSpPr>
          <p:cNvPr id="6" name="Tijdelijke aanduiding voor voettekst 5">
            <a:extLst>
              <a:ext uri="{FF2B5EF4-FFF2-40B4-BE49-F238E27FC236}">
                <a16:creationId xmlns:a16="http://schemas.microsoft.com/office/drawing/2014/main" id="{85D03925-CE83-4582-9028-8F92F3870E8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32E269C-7083-4363-9BD6-20233780F722}"/>
              </a:ext>
            </a:extLst>
          </p:cNvPr>
          <p:cNvSpPr>
            <a:spLocks noGrp="1"/>
          </p:cNvSpPr>
          <p:nvPr>
            <p:ph type="sldNum" sz="quarter" idx="12"/>
          </p:nvPr>
        </p:nvSpPr>
        <p:spPr/>
        <p:txBody>
          <a:bodyPr/>
          <a:lstStyle/>
          <a:p>
            <a:fld id="{895C4BB9-B125-4DE4-9D98-47FEE527F667}" type="slidenum">
              <a:rPr lang="nl-NL" smtClean="0"/>
              <a:t>‹nr.›</a:t>
            </a:fld>
            <a:endParaRPr lang="nl-NL"/>
          </a:p>
        </p:txBody>
      </p:sp>
    </p:spTree>
    <p:extLst>
      <p:ext uri="{BB962C8B-B14F-4D97-AF65-F5344CB8AC3E}">
        <p14:creationId xmlns:p14="http://schemas.microsoft.com/office/powerpoint/2010/main" val="3842624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7D597C-09A7-4133-9AA0-CACC57D6FB2F}"/>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A640F286-58F8-4F29-9214-4B1B347187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90388424-792C-453A-BA5E-861FB5A674A8}"/>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6FBD2DD-3F99-423C-AD3A-B9283756EF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77CC7E35-DC37-4CCE-AC21-F59DAB72E737}"/>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C2E4F6C2-ECCF-498C-8C12-A2D26734B525}"/>
              </a:ext>
            </a:extLst>
          </p:cNvPr>
          <p:cNvSpPr>
            <a:spLocks noGrp="1"/>
          </p:cNvSpPr>
          <p:nvPr>
            <p:ph type="dt" sz="half" idx="10"/>
          </p:nvPr>
        </p:nvSpPr>
        <p:spPr/>
        <p:txBody>
          <a:bodyPr/>
          <a:lstStyle/>
          <a:p>
            <a:fld id="{BB463ABB-7866-416E-AF3D-2542A2751393}" type="datetimeFigureOut">
              <a:rPr lang="nl-NL" smtClean="0"/>
              <a:t>1-12-2021</a:t>
            </a:fld>
            <a:endParaRPr lang="nl-NL"/>
          </a:p>
        </p:txBody>
      </p:sp>
      <p:sp>
        <p:nvSpPr>
          <p:cNvPr id="8" name="Tijdelijke aanduiding voor voettekst 7">
            <a:extLst>
              <a:ext uri="{FF2B5EF4-FFF2-40B4-BE49-F238E27FC236}">
                <a16:creationId xmlns:a16="http://schemas.microsoft.com/office/drawing/2014/main" id="{164BEC8C-B821-4903-B8E7-F897311D7DEA}"/>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747B72DE-E400-41E7-BE38-F94559B5100D}"/>
              </a:ext>
            </a:extLst>
          </p:cNvPr>
          <p:cNvSpPr>
            <a:spLocks noGrp="1"/>
          </p:cNvSpPr>
          <p:nvPr>
            <p:ph type="sldNum" sz="quarter" idx="12"/>
          </p:nvPr>
        </p:nvSpPr>
        <p:spPr/>
        <p:txBody>
          <a:bodyPr/>
          <a:lstStyle/>
          <a:p>
            <a:fld id="{895C4BB9-B125-4DE4-9D98-47FEE527F667}" type="slidenum">
              <a:rPr lang="nl-NL" smtClean="0"/>
              <a:t>‹nr.›</a:t>
            </a:fld>
            <a:endParaRPr lang="nl-NL"/>
          </a:p>
        </p:txBody>
      </p:sp>
    </p:spTree>
    <p:extLst>
      <p:ext uri="{BB962C8B-B14F-4D97-AF65-F5344CB8AC3E}">
        <p14:creationId xmlns:p14="http://schemas.microsoft.com/office/powerpoint/2010/main" val="684599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3E2AB2-A437-4C1F-83D6-FF7F5A5564E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BAA642C9-3CF3-44D1-9AC2-3D421F0EF2D0}"/>
              </a:ext>
            </a:extLst>
          </p:cNvPr>
          <p:cNvSpPr>
            <a:spLocks noGrp="1"/>
          </p:cNvSpPr>
          <p:nvPr>
            <p:ph type="dt" sz="half" idx="10"/>
          </p:nvPr>
        </p:nvSpPr>
        <p:spPr/>
        <p:txBody>
          <a:bodyPr/>
          <a:lstStyle/>
          <a:p>
            <a:fld id="{BB463ABB-7866-416E-AF3D-2542A2751393}" type="datetimeFigureOut">
              <a:rPr lang="nl-NL" smtClean="0"/>
              <a:t>1-12-2021</a:t>
            </a:fld>
            <a:endParaRPr lang="nl-NL"/>
          </a:p>
        </p:txBody>
      </p:sp>
      <p:sp>
        <p:nvSpPr>
          <p:cNvPr id="4" name="Tijdelijke aanduiding voor voettekst 3">
            <a:extLst>
              <a:ext uri="{FF2B5EF4-FFF2-40B4-BE49-F238E27FC236}">
                <a16:creationId xmlns:a16="http://schemas.microsoft.com/office/drawing/2014/main" id="{C42BCB24-235D-4FAD-8227-B3232FD56387}"/>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85707DD6-CF77-4ACB-AF17-BE1D058F1BBA}"/>
              </a:ext>
            </a:extLst>
          </p:cNvPr>
          <p:cNvSpPr>
            <a:spLocks noGrp="1"/>
          </p:cNvSpPr>
          <p:nvPr>
            <p:ph type="sldNum" sz="quarter" idx="12"/>
          </p:nvPr>
        </p:nvSpPr>
        <p:spPr/>
        <p:txBody>
          <a:bodyPr/>
          <a:lstStyle/>
          <a:p>
            <a:fld id="{895C4BB9-B125-4DE4-9D98-47FEE527F667}" type="slidenum">
              <a:rPr lang="nl-NL" smtClean="0"/>
              <a:t>‹nr.›</a:t>
            </a:fld>
            <a:endParaRPr lang="nl-NL"/>
          </a:p>
        </p:txBody>
      </p:sp>
    </p:spTree>
    <p:extLst>
      <p:ext uri="{BB962C8B-B14F-4D97-AF65-F5344CB8AC3E}">
        <p14:creationId xmlns:p14="http://schemas.microsoft.com/office/powerpoint/2010/main" val="694597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196924C-AACE-40FE-BC38-03399EDBD314}"/>
              </a:ext>
            </a:extLst>
          </p:cNvPr>
          <p:cNvSpPr>
            <a:spLocks noGrp="1"/>
          </p:cNvSpPr>
          <p:nvPr>
            <p:ph type="dt" sz="half" idx="10"/>
          </p:nvPr>
        </p:nvSpPr>
        <p:spPr/>
        <p:txBody>
          <a:bodyPr/>
          <a:lstStyle/>
          <a:p>
            <a:fld id="{BB463ABB-7866-416E-AF3D-2542A2751393}" type="datetimeFigureOut">
              <a:rPr lang="nl-NL" smtClean="0"/>
              <a:t>1-12-2021</a:t>
            </a:fld>
            <a:endParaRPr lang="nl-NL"/>
          </a:p>
        </p:txBody>
      </p:sp>
      <p:sp>
        <p:nvSpPr>
          <p:cNvPr id="3" name="Tijdelijke aanduiding voor voettekst 2">
            <a:extLst>
              <a:ext uri="{FF2B5EF4-FFF2-40B4-BE49-F238E27FC236}">
                <a16:creationId xmlns:a16="http://schemas.microsoft.com/office/drawing/2014/main" id="{DDCDDB33-763C-4DAC-9A4C-605CA51127D8}"/>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9331B25F-656E-412B-8C8E-4B6AA0619F0D}"/>
              </a:ext>
            </a:extLst>
          </p:cNvPr>
          <p:cNvSpPr>
            <a:spLocks noGrp="1"/>
          </p:cNvSpPr>
          <p:nvPr>
            <p:ph type="sldNum" sz="quarter" idx="12"/>
          </p:nvPr>
        </p:nvSpPr>
        <p:spPr/>
        <p:txBody>
          <a:bodyPr/>
          <a:lstStyle/>
          <a:p>
            <a:fld id="{895C4BB9-B125-4DE4-9D98-47FEE527F667}" type="slidenum">
              <a:rPr lang="nl-NL" smtClean="0"/>
              <a:t>‹nr.›</a:t>
            </a:fld>
            <a:endParaRPr lang="nl-NL"/>
          </a:p>
        </p:txBody>
      </p:sp>
    </p:spTree>
    <p:extLst>
      <p:ext uri="{BB962C8B-B14F-4D97-AF65-F5344CB8AC3E}">
        <p14:creationId xmlns:p14="http://schemas.microsoft.com/office/powerpoint/2010/main" val="3728528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C670DE-47A2-4FEF-83CE-66FC49C271C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739A4DEF-00D2-4511-B294-D4B8E3FCCE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092ADD27-61CD-4993-A40D-345448F59E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2D5F3B6-ADCB-4BFA-8E4B-82998250DD7A}"/>
              </a:ext>
            </a:extLst>
          </p:cNvPr>
          <p:cNvSpPr>
            <a:spLocks noGrp="1"/>
          </p:cNvSpPr>
          <p:nvPr>
            <p:ph type="dt" sz="half" idx="10"/>
          </p:nvPr>
        </p:nvSpPr>
        <p:spPr/>
        <p:txBody>
          <a:bodyPr/>
          <a:lstStyle/>
          <a:p>
            <a:fld id="{BB463ABB-7866-416E-AF3D-2542A2751393}" type="datetimeFigureOut">
              <a:rPr lang="nl-NL" smtClean="0"/>
              <a:t>1-12-2021</a:t>
            </a:fld>
            <a:endParaRPr lang="nl-NL"/>
          </a:p>
        </p:txBody>
      </p:sp>
      <p:sp>
        <p:nvSpPr>
          <p:cNvPr id="6" name="Tijdelijke aanduiding voor voettekst 5">
            <a:extLst>
              <a:ext uri="{FF2B5EF4-FFF2-40B4-BE49-F238E27FC236}">
                <a16:creationId xmlns:a16="http://schemas.microsoft.com/office/drawing/2014/main" id="{F233B686-BAD5-4C9E-A62F-3B19A806A42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748756C-DF9D-4C85-91D5-BC952BD27C3F}"/>
              </a:ext>
            </a:extLst>
          </p:cNvPr>
          <p:cNvSpPr>
            <a:spLocks noGrp="1"/>
          </p:cNvSpPr>
          <p:nvPr>
            <p:ph type="sldNum" sz="quarter" idx="12"/>
          </p:nvPr>
        </p:nvSpPr>
        <p:spPr/>
        <p:txBody>
          <a:bodyPr/>
          <a:lstStyle/>
          <a:p>
            <a:fld id="{895C4BB9-B125-4DE4-9D98-47FEE527F667}" type="slidenum">
              <a:rPr lang="nl-NL" smtClean="0"/>
              <a:t>‹nr.›</a:t>
            </a:fld>
            <a:endParaRPr lang="nl-NL"/>
          </a:p>
        </p:txBody>
      </p:sp>
    </p:spTree>
    <p:extLst>
      <p:ext uri="{BB962C8B-B14F-4D97-AF65-F5344CB8AC3E}">
        <p14:creationId xmlns:p14="http://schemas.microsoft.com/office/powerpoint/2010/main" val="3880792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5DD2FF-A5EB-4623-8F42-B2B94D2FB00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C51CA69C-C7F4-46FF-9D7A-70B4C43D1B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3C2275AD-11E3-42EC-BC4E-EF30FED73E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B2C7578-0250-4A4D-8388-0DF51539F329}"/>
              </a:ext>
            </a:extLst>
          </p:cNvPr>
          <p:cNvSpPr>
            <a:spLocks noGrp="1"/>
          </p:cNvSpPr>
          <p:nvPr>
            <p:ph type="dt" sz="half" idx="10"/>
          </p:nvPr>
        </p:nvSpPr>
        <p:spPr/>
        <p:txBody>
          <a:bodyPr/>
          <a:lstStyle/>
          <a:p>
            <a:fld id="{BB463ABB-7866-416E-AF3D-2542A2751393}" type="datetimeFigureOut">
              <a:rPr lang="nl-NL" smtClean="0"/>
              <a:t>1-12-2021</a:t>
            </a:fld>
            <a:endParaRPr lang="nl-NL"/>
          </a:p>
        </p:txBody>
      </p:sp>
      <p:sp>
        <p:nvSpPr>
          <p:cNvPr id="6" name="Tijdelijke aanduiding voor voettekst 5">
            <a:extLst>
              <a:ext uri="{FF2B5EF4-FFF2-40B4-BE49-F238E27FC236}">
                <a16:creationId xmlns:a16="http://schemas.microsoft.com/office/drawing/2014/main" id="{CAF3804C-81EB-4FE9-9031-9A8DE7CFF18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39163C1-3BBA-4ABC-A436-6D91E9228378}"/>
              </a:ext>
            </a:extLst>
          </p:cNvPr>
          <p:cNvSpPr>
            <a:spLocks noGrp="1"/>
          </p:cNvSpPr>
          <p:nvPr>
            <p:ph type="sldNum" sz="quarter" idx="12"/>
          </p:nvPr>
        </p:nvSpPr>
        <p:spPr/>
        <p:txBody>
          <a:bodyPr/>
          <a:lstStyle/>
          <a:p>
            <a:fld id="{895C4BB9-B125-4DE4-9D98-47FEE527F667}" type="slidenum">
              <a:rPr lang="nl-NL" smtClean="0"/>
              <a:t>‹nr.›</a:t>
            </a:fld>
            <a:endParaRPr lang="nl-NL"/>
          </a:p>
        </p:txBody>
      </p:sp>
    </p:spTree>
    <p:extLst>
      <p:ext uri="{BB962C8B-B14F-4D97-AF65-F5344CB8AC3E}">
        <p14:creationId xmlns:p14="http://schemas.microsoft.com/office/powerpoint/2010/main" val="3770846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07AFF53-3AEA-476C-9558-AEDB16C28C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12AC0FE8-9803-4EA1-B7AB-5A6DA08AB4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0511AB9-DD29-4FBA-8C34-E91425E958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463ABB-7866-416E-AF3D-2542A2751393}" type="datetimeFigureOut">
              <a:rPr lang="nl-NL" smtClean="0"/>
              <a:t>1-12-2021</a:t>
            </a:fld>
            <a:endParaRPr lang="nl-NL"/>
          </a:p>
        </p:txBody>
      </p:sp>
      <p:sp>
        <p:nvSpPr>
          <p:cNvPr id="5" name="Tijdelijke aanduiding voor voettekst 4">
            <a:extLst>
              <a:ext uri="{FF2B5EF4-FFF2-40B4-BE49-F238E27FC236}">
                <a16:creationId xmlns:a16="http://schemas.microsoft.com/office/drawing/2014/main" id="{BA49671C-0457-4767-9022-79A33430D6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353BA4B-163D-4E5E-B984-D64FD6D078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5C4BB9-B125-4DE4-9D98-47FEE527F667}" type="slidenum">
              <a:rPr lang="nl-NL" smtClean="0"/>
              <a:t>‹nr.›</a:t>
            </a:fld>
            <a:endParaRPr lang="nl-NL"/>
          </a:p>
        </p:txBody>
      </p:sp>
    </p:spTree>
    <p:extLst>
      <p:ext uri="{BB962C8B-B14F-4D97-AF65-F5344CB8AC3E}">
        <p14:creationId xmlns:p14="http://schemas.microsoft.com/office/powerpoint/2010/main" val="2668171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6F78D38-7FFE-4E86-8EE7-81F12E210155}"/>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de stijl te bewerken</a:t>
            </a:r>
            <a:endParaRPr lang="en-US" altLang="nl-NL"/>
          </a:p>
        </p:txBody>
      </p:sp>
      <p:sp>
        <p:nvSpPr>
          <p:cNvPr id="1027" name="Text Placeholder 2">
            <a:extLst>
              <a:ext uri="{FF2B5EF4-FFF2-40B4-BE49-F238E27FC236}">
                <a16:creationId xmlns:a16="http://schemas.microsoft.com/office/drawing/2014/main" id="{EFD6F0D0-BE9E-42AA-BA29-9F86463678A4}"/>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modelstijlen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endParaRPr lang="en-US" altLang="nl-NL"/>
          </a:p>
        </p:txBody>
      </p:sp>
      <p:sp>
        <p:nvSpPr>
          <p:cNvPr id="4" name="Date Placeholder 3">
            <a:extLst>
              <a:ext uri="{FF2B5EF4-FFF2-40B4-BE49-F238E27FC236}">
                <a16:creationId xmlns:a16="http://schemas.microsoft.com/office/drawing/2014/main" id="{BBDC85BE-61AD-44D6-ACB7-96D9542E4C13}"/>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3AE4241F-59BB-49D0-9616-4E63731E7447}" type="datetimeFigureOut">
              <a:rPr lang="en-US"/>
              <a:pPr>
                <a:defRPr/>
              </a:pPr>
              <a:t>12/1/2021</a:t>
            </a:fld>
            <a:endParaRPr lang="en-US"/>
          </a:p>
        </p:txBody>
      </p:sp>
      <p:sp>
        <p:nvSpPr>
          <p:cNvPr id="5" name="Footer Placeholder 4">
            <a:extLst>
              <a:ext uri="{FF2B5EF4-FFF2-40B4-BE49-F238E27FC236}">
                <a16:creationId xmlns:a16="http://schemas.microsoft.com/office/drawing/2014/main" id="{05315363-332A-430F-8F1D-7DB4AEE5A982}"/>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4E461213-406C-46FD-A657-B728C77B9305}"/>
              </a:ext>
            </a:extLst>
          </p:cNvPr>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F44A5D2F-3D58-4964-8C8A-8B07F0A62ED4}" type="slidenum">
              <a:rPr lang="en-US"/>
              <a:pPr>
                <a:defRPr/>
              </a:pPr>
              <a:t>‹nr.›</a:t>
            </a:fld>
            <a:endParaRPr lang="en-US"/>
          </a:p>
        </p:txBody>
      </p:sp>
    </p:spTree>
    <p:extLst>
      <p:ext uri="{BB962C8B-B14F-4D97-AF65-F5344CB8AC3E}">
        <p14:creationId xmlns:p14="http://schemas.microsoft.com/office/powerpoint/2010/main" val="9454268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Verdana" panose="020B0604030504040204" pitchFamily="34" charset="0"/>
        </a:defRPr>
      </a:lvl2pPr>
      <a:lvl3pPr algn="ctr" rtl="0" eaLnBrk="0" fontAlgn="base" hangingPunct="0">
        <a:spcBef>
          <a:spcPct val="0"/>
        </a:spcBef>
        <a:spcAft>
          <a:spcPct val="0"/>
        </a:spcAft>
        <a:defRPr sz="4400">
          <a:solidFill>
            <a:schemeClr val="tx1"/>
          </a:solidFill>
          <a:latin typeface="Verdana" panose="020B0604030504040204" pitchFamily="34" charset="0"/>
        </a:defRPr>
      </a:lvl3pPr>
      <a:lvl4pPr algn="ctr" rtl="0" eaLnBrk="0" fontAlgn="base" hangingPunct="0">
        <a:spcBef>
          <a:spcPct val="0"/>
        </a:spcBef>
        <a:spcAft>
          <a:spcPct val="0"/>
        </a:spcAft>
        <a:defRPr sz="4400">
          <a:solidFill>
            <a:schemeClr val="tx1"/>
          </a:solidFill>
          <a:latin typeface="Verdana" panose="020B0604030504040204" pitchFamily="34" charset="0"/>
        </a:defRPr>
      </a:lvl4pPr>
      <a:lvl5pPr algn="ctr" rtl="0" eaLnBrk="0" fontAlgn="base" hangingPunct="0">
        <a:spcBef>
          <a:spcPct val="0"/>
        </a:spcBef>
        <a:spcAft>
          <a:spcPct val="0"/>
        </a:spcAft>
        <a:defRPr sz="4400">
          <a:solidFill>
            <a:schemeClr val="tx1"/>
          </a:solidFill>
          <a:latin typeface="Verdana" panose="020B0604030504040204" pitchFamily="34" charset="0"/>
        </a:defRPr>
      </a:lvl5pPr>
      <a:lvl6pPr marL="457200" algn="ctr" rtl="0" fontAlgn="base">
        <a:spcBef>
          <a:spcPct val="0"/>
        </a:spcBef>
        <a:spcAft>
          <a:spcPct val="0"/>
        </a:spcAft>
        <a:defRPr sz="4400">
          <a:solidFill>
            <a:schemeClr val="tx1"/>
          </a:solidFill>
          <a:latin typeface="Verdana" panose="020B0604030504040204" pitchFamily="34" charset="0"/>
        </a:defRPr>
      </a:lvl6pPr>
      <a:lvl7pPr marL="914400" algn="ctr" rtl="0" fontAlgn="base">
        <a:spcBef>
          <a:spcPct val="0"/>
        </a:spcBef>
        <a:spcAft>
          <a:spcPct val="0"/>
        </a:spcAft>
        <a:defRPr sz="4400">
          <a:solidFill>
            <a:schemeClr val="tx1"/>
          </a:solidFill>
          <a:latin typeface="Verdana" panose="020B0604030504040204" pitchFamily="34" charset="0"/>
        </a:defRPr>
      </a:lvl7pPr>
      <a:lvl8pPr marL="1371600" algn="ctr" rtl="0" fontAlgn="base">
        <a:spcBef>
          <a:spcPct val="0"/>
        </a:spcBef>
        <a:spcAft>
          <a:spcPct val="0"/>
        </a:spcAft>
        <a:defRPr sz="4400">
          <a:solidFill>
            <a:schemeClr val="tx1"/>
          </a:solidFill>
          <a:latin typeface="Verdana" panose="020B0604030504040204" pitchFamily="34" charset="0"/>
        </a:defRPr>
      </a:lvl8pPr>
      <a:lvl9pPr marL="1828800" algn="ctr" rtl="0" fontAlgn="base">
        <a:spcBef>
          <a:spcPct val="0"/>
        </a:spcBef>
        <a:spcAft>
          <a:spcPct val="0"/>
        </a:spcAft>
        <a:defRPr sz="4400">
          <a:solidFill>
            <a:schemeClr val="tx1"/>
          </a:solidFill>
          <a:latin typeface="Verdana" panose="020B060403050404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chart" Target="../charts/chart6.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1.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2.svg"/><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hyperlink" Target="https://www.ggdbzo.nl/professional/gemeenten/ggd-onderzoek/onderzoeksresultaten/"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hyperlink" Target="mailto:y.meertens@ggdbzo.nl" TargetMode="Externa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ED1F768C-1C4F-4AA2-B216-C4F7015B512D}"/>
              </a:ext>
            </a:extLst>
          </p:cNvPr>
          <p:cNvPicPr>
            <a:picLocks noChangeAspect="1"/>
          </p:cNvPicPr>
          <p:nvPr/>
        </p:nvPicPr>
        <p:blipFill rotWithShape="1">
          <a:blip r:embed="rId2"/>
          <a:srcRect b="6407"/>
          <a:stretch/>
        </p:blipFill>
        <p:spPr>
          <a:xfrm>
            <a:off x="404495" y="0"/>
            <a:ext cx="11220450" cy="6400800"/>
          </a:xfrm>
          <a:prstGeom prst="rect">
            <a:avLst/>
          </a:prstGeom>
        </p:spPr>
      </p:pic>
      <p:sp>
        <p:nvSpPr>
          <p:cNvPr id="6" name="Tekstvak 5">
            <a:extLst>
              <a:ext uri="{FF2B5EF4-FFF2-40B4-BE49-F238E27FC236}">
                <a16:creationId xmlns:a16="http://schemas.microsoft.com/office/drawing/2014/main" id="{67225E6A-3455-4422-AD3B-DB803CC18579}"/>
              </a:ext>
            </a:extLst>
          </p:cNvPr>
          <p:cNvSpPr txBox="1"/>
          <p:nvPr/>
        </p:nvSpPr>
        <p:spPr>
          <a:xfrm>
            <a:off x="756920" y="646155"/>
            <a:ext cx="10868025" cy="769441"/>
          </a:xfrm>
          <a:prstGeom prst="rect">
            <a:avLst/>
          </a:prstGeom>
          <a:solidFill>
            <a:srgbClr val="FFC000"/>
          </a:solidFill>
        </p:spPr>
        <p:txBody>
          <a:bodyPr wrap="square" rtlCol="0">
            <a:spAutoFit/>
          </a:bodyPr>
          <a:lstStyle/>
          <a:p>
            <a:r>
              <a:rPr lang="nl-NL" sz="4400" b="1" dirty="0">
                <a:solidFill>
                  <a:schemeClr val="bg1"/>
                </a:solidFill>
              </a:rPr>
              <a:t>Gezondheid van Son en Breugel in cijfers</a:t>
            </a:r>
          </a:p>
        </p:txBody>
      </p:sp>
      <p:sp>
        <p:nvSpPr>
          <p:cNvPr id="7" name="Tekstvak 6">
            <a:extLst>
              <a:ext uri="{FF2B5EF4-FFF2-40B4-BE49-F238E27FC236}">
                <a16:creationId xmlns:a16="http://schemas.microsoft.com/office/drawing/2014/main" id="{B40E67A6-2E3E-438D-8C72-BAB5B4D8E8F6}"/>
              </a:ext>
            </a:extLst>
          </p:cNvPr>
          <p:cNvSpPr txBox="1"/>
          <p:nvPr/>
        </p:nvSpPr>
        <p:spPr>
          <a:xfrm>
            <a:off x="190500" y="0"/>
            <a:ext cx="609600" cy="561975"/>
          </a:xfrm>
          <a:prstGeom prst="rect">
            <a:avLst/>
          </a:prstGeom>
          <a:solidFill>
            <a:srgbClr val="FFFFFF"/>
          </a:solidFill>
        </p:spPr>
        <p:txBody>
          <a:bodyPr wrap="square" rtlCol="0">
            <a:spAutoFit/>
          </a:bodyPr>
          <a:lstStyle/>
          <a:p>
            <a:endParaRPr lang="nl-NL" dirty="0"/>
          </a:p>
        </p:txBody>
      </p:sp>
      <p:sp>
        <p:nvSpPr>
          <p:cNvPr id="4" name="Tekstvak 3">
            <a:extLst>
              <a:ext uri="{FF2B5EF4-FFF2-40B4-BE49-F238E27FC236}">
                <a16:creationId xmlns:a16="http://schemas.microsoft.com/office/drawing/2014/main" id="{F2B08129-B84A-4357-86B9-CF6CDB51B467}"/>
              </a:ext>
            </a:extLst>
          </p:cNvPr>
          <p:cNvSpPr txBox="1"/>
          <p:nvPr/>
        </p:nvSpPr>
        <p:spPr>
          <a:xfrm>
            <a:off x="8748584" y="1415596"/>
            <a:ext cx="2876361" cy="523220"/>
          </a:xfrm>
          <a:prstGeom prst="rect">
            <a:avLst/>
          </a:prstGeom>
          <a:solidFill>
            <a:srgbClr val="FFC000"/>
          </a:solidFill>
        </p:spPr>
        <p:txBody>
          <a:bodyPr wrap="square" rtlCol="0">
            <a:spAutoFit/>
          </a:bodyPr>
          <a:lstStyle/>
          <a:p>
            <a:r>
              <a:rPr lang="nl-NL" sz="2800" b="1" dirty="0">
                <a:solidFill>
                  <a:schemeClr val="bg1"/>
                </a:solidFill>
              </a:rPr>
              <a:t>1 december 2021</a:t>
            </a:r>
          </a:p>
        </p:txBody>
      </p:sp>
    </p:spTree>
    <p:extLst>
      <p:ext uri="{BB962C8B-B14F-4D97-AF65-F5344CB8AC3E}">
        <p14:creationId xmlns:p14="http://schemas.microsoft.com/office/powerpoint/2010/main" val="2949346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B40E67A6-2E3E-438D-8C72-BAB5B4D8E8F6}"/>
              </a:ext>
            </a:extLst>
          </p:cNvPr>
          <p:cNvSpPr txBox="1"/>
          <p:nvPr/>
        </p:nvSpPr>
        <p:spPr>
          <a:xfrm>
            <a:off x="190500" y="0"/>
            <a:ext cx="609600" cy="561975"/>
          </a:xfrm>
          <a:prstGeom prst="rect">
            <a:avLst/>
          </a:prstGeom>
          <a:solidFill>
            <a:srgbClr val="FFFFFF"/>
          </a:solidFill>
        </p:spPr>
        <p:txBody>
          <a:bodyPr wrap="square" rtlCol="0">
            <a:spAutoFit/>
          </a:bodyPr>
          <a:lstStyle/>
          <a:p>
            <a:endParaRPr lang="nl-NL" dirty="0"/>
          </a:p>
        </p:txBody>
      </p:sp>
      <p:sp>
        <p:nvSpPr>
          <p:cNvPr id="2" name="Rechthoek 1">
            <a:extLst>
              <a:ext uri="{FF2B5EF4-FFF2-40B4-BE49-F238E27FC236}">
                <a16:creationId xmlns:a16="http://schemas.microsoft.com/office/drawing/2014/main" id="{B2ACDBF4-145C-4211-8F60-2341E67046BB}"/>
              </a:ext>
            </a:extLst>
          </p:cNvPr>
          <p:cNvSpPr/>
          <p:nvPr/>
        </p:nvSpPr>
        <p:spPr>
          <a:xfrm>
            <a:off x="0" y="0"/>
            <a:ext cx="12192000" cy="107632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000" dirty="0">
                <a:solidFill>
                  <a:schemeClr val="bg1"/>
                </a:solidFill>
              </a:rPr>
              <a:t>Lichaamsbeweging</a:t>
            </a:r>
          </a:p>
        </p:txBody>
      </p:sp>
      <p:pic>
        <p:nvPicPr>
          <p:cNvPr id="5" name="Afbeelding 4">
            <a:extLst>
              <a:ext uri="{FF2B5EF4-FFF2-40B4-BE49-F238E27FC236}">
                <a16:creationId xmlns:a16="http://schemas.microsoft.com/office/drawing/2014/main" id="{058154D0-F355-4ACA-872A-8E7222201CC1}"/>
              </a:ext>
            </a:extLst>
          </p:cNvPr>
          <p:cNvPicPr>
            <a:picLocks noChangeAspect="1"/>
          </p:cNvPicPr>
          <p:nvPr/>
        </p:nvPicPr>
        <p:blipFill rotWithShape="1">
          <a:blip r:embed="rId3">
            <a:extLst>
              <a:ext uri="{28A0092B-C50C-407E-A947-70E740481C1C}">
                <a14:useLocalDpi xmlns:a14="http://schemas.microsoft.com/office/drawing/2010/main" val="0"/>
              </a:ext>
            </a:extLst>
          </a:blip>
          <a:srcRect l="3608" t="1038" r="69807" b="52147"/>
          <a:stretch/>
        </p:blipFill>
        <p:spPr>
          <a:xfrm>
            <a:off x="616946" y="-23553"/>
            <a:ext cx="1576340" cy="1984556"/>
          </a:xfrm>
          <a:prstGeom prst="rect">
            <a:avLst/>
          </a:prstGeom>
        </p:spPr>
      </p:pic>
      <p:graphicFrame>
        <p:nvGraphicFramePr>
          <p:cNvPr id="9" name="Grafiek 8">
            <a:extLst>
              <a:ext uri="{FF2B5EF4-FFF2-40B4-BE49-F238E27FC236}">
                <a16:creationId xmlns:a16="http://schemas.microsoft.com/office/drawing/2014/main" id="{B674A249-AE8D-4C5D-975A-B7EB549F7F28}"/>
              </a:ext>
            </a:extLst>
          </p:cNvPr>
          <p:cNvGraphicFramePr/>
          <p:nvPr>
            <p:extLst>
              <p:ext uri="{D42A27DB-BD31-4B8C-83A1-F6EECF244321}">
                <p14:modId xmlns:p14="http://schemas.microsoft.com/office/powerpoint/2010/main" val="4001772545"/>
              </p:ext>
            </p:extLst>
          </p:nvPr>
        </p:nvGraphicFramePr>
        <p:xfrm>
          <a:off x="1405116" y="1712707"/>
          <a:ext cx="5288222" cy="487344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Grafiek 5">
            <a:extLst>
              <a:ext uri="{FF2B5EF4-FFF2-40B4-BE49-F238E27FC236}">
                <a16:creationId xmlns:a16="http://schemas.microsoft.com/office/drawing/2014/main" id="{E369399F-FB0F-4CDD-BA25-B2CD359C2CE2}"/>
              </a:ext>
            </a:extLst>
          </p:cNvPr>
          <p:cNvGraphicFramePr/>
          <p:nvPr>
            <p:extLst>
              <p:ext uri="{D42A27DB-BD31-4B8C-83A1-F6EECF244321}">
                <p14:modId xmlns:p14="http://schemas.microsoft.com/office/powerpoint/2010/main" val="405241084"/>
              </p:ext>
            </p:extLst>
          </p:nvPr>
        </p:nvGraphicFramePr>
        <p:xfrm>
          <a:off x="6984693" y="2379643"/>
          <a:ext cx="4990641" cy="36245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98822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troomdiagram: Verbindingslijn 23">
            <a:extLst>
              <a:ext uri="{FF2B5EF4-FFF2-40B4-BE49-F238E27FC236}">
                <a16:creationId xmlns:a16="http://schemas.microsoft.com/office/drawing/2014/main" id="{B16BC366-9FD6-42C9-9051-84DB58389526}"/>
              </a:ext>
            </a:extLst>
          </p:cNvPr>
          <p:cNvSpPr/>
          <p:nvPr/>
        </p:nvSpPr>
        <p:spPr>
          <a:xfrm>
            <a:off x="1614216" y="3672469"/>
            <a:ext cx="1701948" cy="1519903"/>
          </a:xfrm>
          <a:prstGeom prst="flowChartConnector">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Tekstvak 6">
            <a:extLst>
              <a:ext uri="{FF2B5EF4-FFF2-40B4-BE49-F238E27FC236}">
                <a16:creationId xmlns:a16="http://schemas.microsoft.com/office/drawing/2014/main" id="{B40E67A6-2E3E-438D-8C72-BAB5B4D8E8F6}"/>
              </a:ext>
            </a:extLst>
          </p:cNvPr>
          <p:cNvSpPr txBox="1"/>
          <p:nvPr/>
        </p:nvSpPr>
        <p:spPr>
          <a:xfrm>
            <a:off x="190500" y="0"/>
            <a:ext cx="609600" cy="561975"/>
          </a:xfrm>
          <a:prstGeom prst="rect">
            <a:avLst/>
          </a:prstGeom>
          <a:solidFill>
            <a:srgbClr val="FFFFFF"/>
          </a:solidFill>
        </p:spPr>
        <p:txBody>
          <a:bodyPr wrap="square" rtlCol="0">
            <a:spAutoFit/>
          </a:bodyPr>
          <a:lstStyle/>
          <a:p>
            <a:endParaRPr lang="nl-NL" dirty="0"/>
          </a:p>
        </p:txBody>
      </p:sp>
      <p:sp>
        <p:nvSpPr>
          <p:cNvPr id="2" name="Rechthoek 1">
            <a:extLst>
              <a:ext uri="{FF2B5EF4-FFF2-40B4-BE49-F238E27FC236}">
                <a16:creationId xmlns:a16="http://schemas.microsoft.com/office/drawing/2014/main" id="{B2ACDBF4-145C-4211-8F60-2341E67046BB}"/>
              </a:ext>
            </a:extLst>
          </p:cNvPr>
          <p:cNvSpPr/>
          <p:nvPr/>
        </p:nvSpPr>
        <p:spPr>
          <a:xfrm>
            <a:off x="0" y="0"/>
            <a:ext cx="12192000" cy="107632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000" dirty="0">
                <a:solidFill>
                  <a:schemeClr val="bg1"/>
                </a:solidFill>
              </a:rPr>
              <a:t>Overgewicht</a:t>
            </a:r>
          </a:p>
        </p:txBody>
      </p:sp>
      <p:pic>
        <p:nvPicPr>
          <p:cNvPr id="5" name="Afbeelding 4">
            <a:extLst>
              <a:ext uri="{FF2B5EF4-FFF2-40B4-BE49-F238E27FC236}">
                <a16:creationId xmlns:a16="http://schemas.microsoft.com/office/drawing/2014/main" id="{058154D0-F355-4ACA-872A-8E7222201CC1}"/>
              </a:ext>
            </a:extLst>
          </p:cNvPr>
          <p:cNvPicPr>
            <a:picLocks noChangeAspect="1"/>
          </p:cNvPicPr>
          <p:nvPr/>
        </p:nvPicPr>
        <p:blipFill rotWithShape="1">
          <a:blip r:embed="rId3">
            <a:extLst>
              <a:ext uri="{28A0092B-C50C-407E-A947-70E740481C1C}">
                <a14:useLocalDpi xmlns:a14="http://schemas.microsoft.com/office/drawing/2010/main" val="0"/>
              </a:ext>
            </a:extLst>
          </a:blip>
          <a:srcRect l="3608" t="1038" r="69807" b="52147"/>
          <a:stretch/>
        </p:blipFill>
        <p:spPr>
          <a:xfrm>
            <a:off x="616946" y="-23553"/>
            <a:ext cx="1576340" cy="1984556"/>
          </a:xfrm>
          <a:prstGeom prst="rect">
            <a:avLst/>
          </a:prstGeom>
        </p:spPr>
      </p:pic>
      <p:pic>
        <p:nvPicPr>
          <p:cNvPr id="4" name="Afbeelding 3">
            <a:extLst>
              <a:ext uri="{FF2B5EF4-FFF2-40B4-BE49-F238E27FC236}">
                <a16:creationId xmlns:a16="http://schemas.microsoft.com/office/drawing/2014/main" id="{24273FC4-BB5E-4693-8C33-DE27340175BE}"/>
              </a:ext>
            </a:extLst>
          </p:cNvPr>
          <p:cNvPicPr>
            <a:picLocks noChangeAspect="1"/>
          </p:cNvPicPr>
          <p:nvPr/>
        </p:nvPicPr>
        <p:blipFill>
          <a:blip r:embed="rId4"/>
          <a:stretch>
            <a:fillRect/>
          </a:stretch>
        </p:blipFill>
        <p:spPr>
          <a:xfrm>
            <a:off x="5130031" y="2336163"/>
            <a:ext cx="6968762" cy="4220387"/>
          </a:xfrm>
          <a:prstGeom prst="rect">
            <a:avLst/>
          </a:prstGeom>
        </p:spPr>
      </p:pic>
      <p:sp>
        <p:nvSpPr>
          <p:cNvPr id="9" name="Tekstvak 8">
            <a:extLst>
              <a:ext uri="{FF2B5EF4-FFF2-40B4-BE49-F238E27FC236}">
                <a16:creationId xmlns:a16="http://schemas.microsoft.com/office/drawing/2014/main" id="{69A6A2D9-FA27-463D-BACF-5EE763A9BFC3}"/>
              </a:ext>
            </a:extLst>
          </p:cNvPr>
          <p:cNvSpPr txBox="1"/>
          <p:nvPr/>
        </p:nvSpPr>
        <p:spPr>
          <a:xfrm>
            <a:off x="6544019" y="4400191"/>
            <a:ext cx="991518" cy="323165"/>
          </a:xfrm>
          <a:prstGeom prst="rect">
            <a:avLst/>
          </a:prstGeom>
          <a:noFill/>
        </p:spPr>
        <p:txBody>
          <a:bodyPr wrap="square" rtlCol="0">
            <a:spAutoFit/>
          </a:bodyPr>
          <a:lstStyle/>
          <a:p>
            <a:r>
              <a:rPr lang="nl-NL" sz="1500" dirty="0"/>
              <a:t>Son 13%</a:t>
            </a:r>
          </a:p>
        </p:txBody>
      </p:sp>
      <p:sp>
        <p:nvSpPr>
          <p:cNvPr id="10" name="Tekstvak 9">
            <a:extLst>
              <a:ext uri="{FF2B5EF4-FFF2-40B4-BE49-F238E27FC236}">
                <a16:creationId xmlns:a16="http://schemas.microsoft.com/office/drawing/2014/main" id="{1A3F680A-1313-4C7B-8407-41C5131E1DB1}"/>
              </a:ext>
            </a:extLst>
          </p:cNvPr>
          <p:cNvSpPr txBox="1"/>
          <p:nvPr/>
        </p:nvSpPr>
        <p:spPr>
          <a:xfrm>
            <a:off x="9924361" y="4446357"/>
            <a:ext cx="991518" cy="553998"/>
          </a:xfrm>
          <a:prstGeom prst="rect">
            <a:avLst/>
          </a:prstGeom>
          <a:noFill/>
        </p:spPr>
        <p:txBody>
          <a:bodyPr wrap="square" rtlCol="0">
            <a:spAutoFit/>
          </a:bodyPr>
          <a:lstStyle/>
          <a:p>
            <a:r>
              <a:rPr lang="nl-NL" sz="1500" dirty="0"/>
              <a:t>Breugel 15%</a:t>
            </a:r>
          </a:p>
        </p:txBody>
      </p:sp>
      <p:sp>
        <p:nvSpPr>
          <p:cNvPr id="11" name="Tekstvak 10">
            <a:extLst>
              <a:ext uri="{FF2B5EF4-FFF2-40B4-BE49-F238E27FC236}">
                <a16:creationId xmlns:a16="http://schemas.microsoft.com/office/drawing/2014/main" id="{2C7C124A-1CB9-4D01-90BE-36A91D80F100}"/>
              </a:ext>
            </a:extLst>
          </p:cNvPr>
          <p:cNvSpPr txBox="1"/>
          <p:nvPr/>
        </p:nvSpPr>
        <p:spPr>
          <a:xfrm>
            <a:off x="7743709" y="3763232"/>
            <a:ext cx="1290810" cy="323165"/>
          </a:xfrm>
          <a:prstGeom prst="rect">
            <a:avLst/>
          </a:prstGeom>
          <a:noFill/>
        </p:spPr>
        <p:txBody>
          <a:bodyPr wrap="square" rtlCol="0">
            <a:spAutoFit/>
          </a:bodyPr>
          <a:lstStyle/>
          <a:p>
            <a:r>
              <a:rPr lang="nl-NL" sz="1500" dirty="0"/>
              <a:t>Gentiaan 9%</a:t>
            </a:r>
          </a:p>
        </p:txBody>
      </p:sp>
      <p:sp>
        <p:nvSpPr>
          <p:cNvPr id="12" name="Tekstvak 11">
            <a:extLst>
              <a:ext uri="{FF2B5EF4-FFF2-40B4-BE49-F238E27FC236}">
                <a16:creationId xmlns:a16="http://schemas.microsoft.com/office/drawing/2014/main" id="{058002B1-43CD-4F25-9E78-A16060F2B4DA}"/>
              </a:ext>
            </a:extLst>
          </p:cNvPr>
          <p:cNvSpPr txBox="1"/>
          <p:nvPr/>
        </p:nvSpPr>
        <p:spPr>
          <a:xfrm>
            <a:off x="4924309" y="1763423"/>
            <a:ext cx="6929610" cy="338554"/>
          </a:xfrm>
          <a:prstGeom prst="rect">
            <a:avLst/>
          </a:prstGeom>
          <a:noFill/>
        </p:spPr>
        <p:txBody>
          <a:bodyPr wrap="square" rtlCol="0">
            <a:spAutoFit/>
          </a:bodyPr>
          <a:lstStyle/>
          <a:p>
            <a:r>
              <a:rPr lang="nl-NL" sz="1600" b="1" dirty="0">
                <a:solidFill>
                  <a:srgbClr val="002060"/>
                </a:solidFill>
                <a:latin typeface="Verdana" panose="020B0604030504040204" pitchFamily="34" charset="0"/>
                <a:ea typeface="Verdana" panose="020B0604030504040204" pitchFamily="34" charset="0"/>
              </a:rPr>
              <a:t>Obesitas (18+):</a:t>
            </a:r>
          </a:p>
        </p:txBody>
      </p:sp>
      <p:sp>
        <p:nvSpPr>
          <p:cNvPr id="14" name="Stroomdiagram: Verbindingslijn 13">
            <a:extLst>
              <a:ext uri="{FF2B5EF4-FFF2-40B4-BE49-F238E27FC236}">
                <a16:creationId xmlns:a16="http://schemas.microsoft.com/office/drawing/2014/main" id="{27FD7A27-9AD1-4737-B5F1-4DF548F90558}"/>
              </a:ext>
            </a:extLst>
          </p:cNvPr>
          <p:cNvSpPr/>
          <p:nvPr/>
        </p:nvSpPr>
        <p:spPr>
          <a:xfrm>
            <a:off x="48031" y="3640239"/>
            <a:ext cx="1701948" cy="1519903"/>
          </a:xfrm>
          <a:prstGeom prst="flowChartConnector">
            <a:avLst/>
          </a:prstGeom>
          <a:solidFill>
            <a:schemeClr val="accent5">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2" name="Tekstvak 21">
            <a:extLst>
              <a:ext uri="{FF2B5EF4-FFF2-40B4-BE49-F238E27FC236}">
                <a16:creationId xmlns:a16="http://schemas.microsoft.com/office/drawing/2014/main" id="{733F2A1A-A9D6-458B-A754-4D3F271F3BA0}"/>
              </a:ext>
            </a:extLst>
          </p:cNvPr>
          <p:cNvSpPr txBox="1"/>
          <p:nvPr/>
        </p:nvSpPr>
        <p:spPr>
          <a:xfrm>
            <a:off x="261086" y="2846978"/>
            <a:ext cx="6929610" cy="338554"/>
          </a:xfrm>
          <a:prstGeom prst="rect">
            <a:avLst/>
          </a:prstGeom>
          <a:noFill/>
        </p:spPr>
        <p:txBody>
          <a:bodyPr wrap="square" rtlCol="0">
            <a:spAutoFit/>
          </a:bodyPr>
          <a:lstStyle/>
          <a:p>
            <a:r>
              <a:rPr lang="nl-NL" sz="1600" b="1" dirty="0">
                <a:solidFill>
                  <a:srgbClr val="002060"/>
                </a:solidFill>
                <a:latin typeface="Verdana" panose="020B0604030504040204" pitchFamily="34" charset="0"/>
                <a:ea typeface="Verdana" panose="020B0604030504040204" pitchFamily="34" charset="0"/>
              </a:rPr>
              <a:t>Overgewicht:</a:t>
            </a:r>
          </a:p>
        </p:txBody>
      </p:sp>
      <p:sp>
        <p:nvSpPr>
          <p:cNvPr id="13" name="Stroomdiagram: Verbindingslijn 12">
            <a:extLst>
              <a:ext uri="{FF2B5EF4-FFF2-40B4-BE49-F238E27FC236}">
                <a16:creationId xmlns:a16="http://schemas.microsoft.com/office/drawing/2014/main" id="{FC59E63B-6CE7-4715-BF96-137362456A8A}"/>
              </a:ext>
            </a:extLst>
          </p:cNvPr>
          <p:cNvSpPr/>
          <p:nvPr/>
        </p:nvSpPr>
        <p:spPr>
          <a:xfrm>
            <a:off x="3109191" y="3704699"/>
            <a:ext cx="1701948" cy="1519903"/>
          </a:xfrm>
          <a:prstGeom prst="flowChartConnector">
            <a:avLst/>
          </a:prstGeom>
          <a:solidFill>
            <a:srgbClr val="0033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8" name="Tekstvak 27">
            <a:extLst>
              <a:ext uri="{FF2B5EF4-FFF2-40B4-BE49-F238E27FC236}">
                <a16:creationId xmlns:a16="http://schemas.microsoft.com/office/drawing/2014/main" id="{537ED36C-BCE3-489C-8711-EB67CC5A6F9D}"/>
              </a:ext>
            </a:extLst>
          </p:cNvPr>
          <p:cNvSpPr txBox="1"/>
          <p:nvPr/>
        </p:nvSpPr>
        <p:spPr>
          <a:xfrm>
            <a:off x="190500" y="3791953"/>
            <a:ext cx="1455989" cy="1138773"/>
          </a:xfrm>
          <a:prstGeom prst="rect">
            <a:avLst/>
          </a:prstGeom>
          <a:noFill/>
        </p:spPr>
        <p:txBody>
          <a:bodyPr wrap="square" rtlCol="0">
            <a:spAutoFit/>
          </a:bodyPr>
          <a:lstStyle/>
          <a:p>
            <a:pPr algn="ctr"/>
            <a:r>
              <a:rPr lang="nl-NL" sz="3200" dirty="0">
                <a:solidFill>
                  <a:schemeClr val="bg1"/>
                </a:solidFill>
                <a:latin typeface="Verdana" panose="020B0604030504040204" pitchFamily="34" charset="0"/>
                <a:ea typeface="Verdana" panose="020B0604030504040204" pitchFamily="34" charset="0"/>
              </a:rPr>
              <a:t>9%</a:t>
            </a:r>
            <a:br>
              <a:rPr lang="nl-NL" dirty="0"/>
            </a:br>
            <a:br>
              <a:rPr lang="nl-NL" dirty="0"/>
            </a:br>
            <a:endParaRPr lang="nl-NL" dirty="0"/>
          </a:p>
        </p:txBody>
      </p:sp>
      <p:sp>
        <p:nvSpPr>
          <p:cNvPr id="32" name="Tekstvak 31">
            <a:extLst>
              <a:ext uri="{FF2B5EF4-FFF2-40B4-BE49-F238E27FC236}">
                <a16:creationId xmlns:a16="http://schemas.microsoft.com/office/drawing/2014/main" id="{B511E762-C3AB-4EA6-A69D-846C3EFE9149}"/>
              </a:ext>
            </a:extLst>
          </p:cNvPr>
          <p:cNvSpPr txBox="1"/>
          <p:nvPr/>
        </p:nvSpPr>
        <p:spPr>
          <a:xfrm>
            <a:off x="313479" y="4430344"/>
            <a:ext cx="1578969" cy="369332"/>
          </a:xfrm>
          <a:prstGeom prst="rect">
            <a:avLst/>
          </a:prstGeom>
          <a:noFill/>
        </p:spPr>
        <p:txBody>
          <a:bodyPr wrap="square" rtlCol="0">
            <a:spAutoFit/>
          </a:bodyPr>
          <a:lstStyle/>
          <a:p>
            <a:r>
              <a:rPr lang="nl-NL" dirty="0">
                <a:solidFill>
                  <a:schemeClr val="bg1"/>
                </a:solidFill>
                <a:latin typeface="Verdana" panose="020B0604030504040204" pitchFamily="34" charset="0"/>
                <a:ea typeface="Verdana" panose="020B0604030504040204" pitchFamily="34" charset="0"/>
              </a:rPr>
              <a:t>12-18 </a:t>
            </a:r>
            <a:r>
              <a:rPr lang="nl-NL" dirty="0" err="1">
                <a:solidFill>
                  <a:schemeClr val="bg1"/>
                </a:solidFill>
                <a:latin typeface="Verdana" panose="020B0604030504040204" pitchFamily="34" charset="0"/>
                <a:ea typeface="Verdana" panose="020B0604030504040204" pitchFamily="34" charset="0"/>
              </a:rPr>
              <a:t>jr</a:t>
            </a:r>
            <a:endParaRPr lang="nl-NL" dirty="0">
              <a:solidFill>
                <a:schemeClr val="bg1"/>
              </a:solidFill>
              <a:latin typeface="Verdana" panose="020B0604030504040204" pitchFamily="34" charset="0"/>
              <a:ea typeface="Verdana" panose="020B0604030504040204" pitchFamily="34" charset="0"/>
            </a:endParaRPr>
          </a:p>
        </p:txBody>
      </p:sp>
      <p:sp>
        <p:nvSpPr>
          <p:cNvPr id="33" name="Tekstvak 32">
            <a:extLst>
              <a:ext uri="{FF2B5EF4-FFF2-40B4-BE49-F238E27FC236}">
                <a16:creationId xmlns:a16="http://schemas.microsoft.com/office/drawing/2014/main" id="{D220CA4E-AE1C-4549-AF32-1ABE02FA9F45}"/>
              </a:ext>
            </a:extLst>
          </p:cNvPr>
          <p:cNvSpPr txBox="1"/>
          <p:nvPr/>
        </p:nvSpPr>
        <p:spPr>
          <a:xfrm>
            <a:off x="1726974" y="3791952"/>
            <a:ext cx="1455989" cy="1138773"/>
          </a:xfrm>
          <a:prstGeom prst="rect">
            <a:avLst/>
          </a:prstGeom>
          <a:noFill/>
        </p:spPr>
        <p:txBody>
          <a:bodyPr wrap="square" rtlCol="0">
            <a:spAutoFit/>
          </a:bodyPr>
          <a:lstStyle/>
          <a:p>
            <a:pPr algn="ctr"/>
            <a:r>
              <a:rPr lang="nl-NL" sz="3200" dirty="0">
                <a:solidFill>
                  <a:schemeClr val="bg1"/>
                </a:solidFill>
                <a:latin typeface="Verdana" panose="020B0604030504040204" pitchFamily="34" charset="0"/>
                <a:ea typeface="Verdana" panose="020B0604030504040204" pitchFamily="34" charset="0"/>
              </a:rPr>
              <a:t>48%</a:t>
            </a:r>
            <a:br>
              <a:rPr lang="nl-NL" dirty="0"/>
            </a:br>
            <a:br>
              <a:rPr lang="nl-NL" dirty="0"/>
            </a:br>
            <a:endParaRPr lang="nl-NL" dirty="0"/>
          </a:p>
        </p:txBody>
      </p:sp>
      <p:sp>
        <p:nvSpPr>
          <p:cNvPr id="34" name="Tekstvak 33">
            <a:extLst>
              <a:ext uri="{FF2B5EF4-FFF2-40B4-BE49-F238E27FC236}">
                <a16:creationId xmlns:a16="http://schemas.microsoft.com/office/drawing/2014/main" id="{EBCDC66E-0869-456C-AE4C-957245B7FED3}"/>
              </a:ext>
            </a:extLst>
          </p:cNvPr>
          <p:cNvSpPr txBox="1"/>
          <p:nvPr/>
        </p:nvSpPr>
        <p:spPr>
          <a:xfrm>
            <a:off x="1788187" y="4411138"/>
            <a:ext cx="1578969" cy="369332"/>
          </a:xfrm>
          <a:prstGeom prst="rect">
            <a:avLst/>
          </a:prstGeom>
          <a:noFill/>
        </p:spPr>
        <p:txBody>
          <a:bodyPr wrap="square" rtlCol="0">
            <a:spAutoFit/>
          </a:bodyPr>
          <a:lstStyle/>
          <a:p>
            <a:r>
              <a:rPr lang="nl-NL" dirty="0">
                <a:solidFill>
                  <a:schemeClr val="bg1"/>
                </a:solidFill>
                <a:latin typeface="Verdana" panose="020B0604030504040204" pitchFamily="34" charset="0"/>
                <a:ea typeface="Verdana" panose="020B0604030504040204" pitchFamily="34" charset="0"/>
              </a:rPr>
              <a:t>18-64 </a:t>
            </a:r>
            <a:r>
              <a:rPr lang="nl-NL" dirty="0" err="1">
                <a:solidFill>
                  <a:schemeClr val="bg1"/>
                </a:solidFill>
                <a:latin typeface="Verdana" panose="020B0604030504040204" pitchFamily="34" charset="0"/>
                <a:ea typeface="Verdana" panose="020B0604030504040204" pitchFamily="34" charset="0"/>
              </a:rPr>
              <a:t>jr</a:t>
            </a:r>
            <a:endParaRPr lang="nl-NL" dirty="0">
              <a:solidFill>
                <a:schemeClr val="bg1"/>
              </a:solidFill>
              <a:latin typeface="Verdana" panose="020B0604030504040204" pitchFamily="34" charset="0"/>
              <a:ea typeface="Verdana" panose="020B0604030504040204" pitchFamily="34" charset="0"/>
            </a:endParaRPr>
          </a:p>
        </p:txBody>
      </p:sp>
      <p:sp>
        <p:nvSpPr>
          <p:cNvPr id="35" name="Tekstvak 34">
            <a:extLst>
              <a:ext uri="{FF2B5EF4-FFF2-40B4-BE49-F238E27FC236}">
                <a16:creationId xmlns:a16="http://schemas.microsoft.com/office/drawing/2014/main" id="{461BB3E7-99C0-4CF0-96D1-31EE844C0019}"/>
              </a:ext>
            </a:extLst>
          </p:cNvPr>
          <p:cNvSpPr txBox="1"/>
          <p:nvPr/>
        </p:nvSpPr>
        <p:spPr>
          <a:xfrm>
            <a:off x="3551062" y="4446356"/>
            <a:ext cx="1578969" cy="369332"/>
          </a:xfrm>
          <a:prstGeom prst="rect">
            <a:avLst/>
          </a:prstGeom>
          <a:noFill/>
        </p:spPr>
        <p:txBody>
          <a:bodyPr wrap="square" rtlCol="0">
            <a:spAutoFit/>
          </a:bodyPr>
          <a:lstStyle/>
          <a:p>
            <a:r>
              <a:rPr lang="nl-NL" dirty="0">
                <a:solidFill>
                  <a:schemeClr val="bg1"/>
                </a:solidFill>
                <a:latin typeface="Verdana" panose="020B0604030504040204" pitchFamily="34" charset="0"/>
                <a:ea typeface="Verdana" panose="020B0604030504040204" pitchFamily="34" charset="0"/>
              </a:rPr>
              <a:t>65+</a:t>
            </a:r>
          </a:p>
        </p:txBody>
      </p:sp>
      <p:sp>
        <p:nvSpPr>
          <p:cNvPr id="36" name="Tekstvak 35">
            <a:extLst>
              <a:ext uri="{FF2B5EF4-FFF2-40B4-BE49-F238E27FC236}">
                <a16:creationId xmlns:a16="http://schemas.microsoft.com/office/drawing/2014/main" id="{A1ACBCAC-E218-4061-A826-F1CBE8C47C3E}"/>
              </a:ext>
            </a:extLst>
          </p:cNvPr>
          <p:cNvSpPr txBox="1"/>
          <p:nvPr/>
        </p:nvSpPr>
        <p:spPr>
          <a:xfrm>
            <a:off x="3303612" y="3832234"/>
            <a:ext cx="1455989" cy="1138773"/>
          </a:xfrm>
          <a:prstGeom prst="rect">
            <a:avLst/>
          </a:prstGeom>
          <a:noFill/>
        </p:spPr>
        <p:txBody>
          <a:bodyPr wrap="square" rtlCol="0">
            <a:spAutoFit/>
          </a:bodyPr>
          <a:lstStyle/>
          <a:p>
            <a:pPr algn="ctr"/>
            <a:r>
              <a:rPr lang="nl-NL" sz="3200" dirty="0">
                <a:solidFill>
                  <a:schemeClr val="bg1"/>
                </a:solidFill>
                <a:latin typeface="Verdana" panose="020B0604030504040204" pitchFamily="34" charset="0"/>
                <a:ea typeface="Verdana" panose="020B0604030504040204" pitchFamily="34" charset="0"/>
              </a:rPr>
              <a:t>54%</a:t>
            </a:r>
            <a:br>
              <a:rPr lang="nl-NL" dirty="0"/>
            </a:br>
            <a:br>
              <a:rPr lang="nl-NL" dirty="0"/>
            </a:br>
            <a:endParaRPr lang="nl-NL" dirty="0"/>
          </a:p>
        </p:txBody>
      </p:sp>
    </p:spTree>
    <p:extLst>
      <p:ext uri="{BB962C8B-B14F-4D97-AF65-F5344CB8AC3E}">
        <p14:creationId xmlns:p14="http://schemas.microsoft.com/office/powerpoint/2010/main" val="272446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B40E67A6-2E3E-438D-8C72-BAB5B4D8E8F6}"/>
              </a:ext>
            </a:extLst>
          </p:cNvPr>
          <p:cNvSpPr txBox="1"/>
          <p:nvPr/>
        </p:nvSpPr>
        <p:spPr>
          <a:xfrm>
            <a:off x="190500" y="0"/>
            <a:ext cx="609600" cy="561975"/>
          </a:xfrm>
          <a:prstGeom prst="rect">
            <a:avLst/>
          </a:prstGeom>
          <a:solidFill>
            <a:srgbClr val="FFFFFF"/>
          </a:solidFill>
        </p:spPr>
        <p:txBody>
          <a:bodyPr wrap="square" rtlCol="0">
            <a:spAutoFit/>
          </a:bodyPr>
          <a:lstStyle/>
          <a:p>
            <a:endParaRPr lang="nl-NL" dirty="0"/>
          </a:p>
        </p:txBody>
      </p:sp>
      <p:sp>
        <p:nvSpPr>
          <p:cNvPr id="2" name="Rechthoek 1">
            <a:extLst>
              <a:ext uri="{FF2B5EF4-FFF2-40B4-BE49-F238E27FC236}">
                <a16:creationId xmlns:a16="http://schemas.microsoft.com/office/drawing/2014/main" id="{B2ACDBF4-145C-4211-8F60-2341E67046BB}"/>
              </a:ext>
            </a:extLst>
          </p:cNvPr>
          <p:cNvSpPr/>
          <p:nvPr/>
        </p:nvSpPr>
        <p:spPr>
          <a:xfrm>
            <a:off x="0" y="0"/>
            <a:ext cx="12192000" cy="107632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000" dirty="0">
                <a:solidFill>
                  <a:schemeClr val="bg1"/>
                </a:solidFill>
              </a:rPr>
              <a:t>Alcoholgebruik</a:t>
            </a:r>
          </a:p>
        </p:txBody>
      </p:sp>
      <p:pic>
        <p:nvPicPr>
          <p:cNvPr id="5" name="Afbeelding 4">
            <a:extLst>
              <a:ext uri="{FF2B5EF4-FFF2-40B4-BE49-F238E27FC236}">
                <a16:creationId xmlns:a16="http://schemas.microsoft.com/office/drawing/2014/main" id="{058154D0-F355-4ACA-872A-8E7222201CC1}"/>
              </a:ext>
            </a:extLst>
          </p:cNvPr>
          <p:cNvPicPr>
            <a:picLocks noChangeAspect="1"/>
          </p:cNvPicPr>
          <p:nvPr/>
        </p:nvPicPr>
        <p:blipFill rotWithShape="1">
          <a:blip r:embed="rId3">
            <a:extLst>
              <a:ext uri="{28A0092B-C50C-407E-A947-70E740481C1C}">
                <a14:useLocalDpi xmlns:a14="http://schemas.microsoft.com/office/drawing/2010/main" val="0"/>
              </a:ext>
            </a:extLst>
          </a:blip>
          <a:srcRect l="3608" t="1038" r="69807" b="52147"/>
          <a:stretch/>
        </p:blipFill>
        <p:spPr>
          <a:xfrm>
            <a:off x="616946" y="-23553"/>
            <a:ext cx="1576340" cy="1984556"/>
          </a:xfrm>
          <a:prstGeom prst="rect">
            <a:avLst/>
          </a:prstGeom>
        </p:spPr>
      </p:pic>
      <p:sp>
        <p:nvSpPr>
          <p:cNvPr id="35" name="Tekstvak 34">
            <a:extLst>
              <a:ext uri="{FF2B5EF4-FFF2-40B4-BE49-F238E27FC236}">
                <a16:creationId xmlns:a16="http://schemas.microsoft.com/office/drawing/2014/main" id="{461BB3E7-99C0-4CF0-96D1-31EE844C0019}"/>
              </a:ext>
            </a:extLst>
          </p:cNvPr>
          <p:cNvSpPr txBox="1"/>
          <p:nvPr/>
        </p:nvSpPr>
        <p:spPr>
          <a:xfrm>
            <a:off x="3551062" y="4446356"/>
            <a:ext cx="1578969" cy="369332"/>
          </a:xfrm>
          <a:prstGeom prst="rect">
            <a:avLst/>
          </a:prstGeom>
          <a:noFill/>
        </p:spPr>
        <p:txBody>
          <a:bodyPr wrap="square" rtlCol="0">
            <a:spAutoFit/>
          </a:bodyPr>
          <a:lstStyle/>
          <a:p>
            <a:r>
              <a:rPr lang="nl-NL" dirty="0">
                <a:solidFill>
                  <a:schemeClr val="bg1"/>
                </a:solidFill>
                <a:latin typeface="Verdana" panose="020B0604030504040204" pitchFamily="34" charset="0"/>
                <a:ea typeface="Verdana" panose="020B0604030504040204" pitchFamily="34" charset="0"/>
              </a:rPr>
              <a:t>65+</a:t>
            </a:r>
          </a:p>
        </p:txBody>
      </p:sp>
      <p:graphicFrame>
        <p:nvGraphicFramePr>
          <p:cNvPr id="20" name="Grafiek 19">
            <a:extLst>
              <a:ext uri="{FF2B5EF4-FFF2-40B4-BE49-F238E27FC236}">
                <a16:creationId xmlns:a16="http://schemas.microsoft.com/office/drawing/2014/main" id="{F44A46B1-E592-490A-9760-411EF9D1661E}"/>
              </a:ext>
            </a:extLst>
          </p:cNvPr>
          <p:cNvGraphicFramePr>
            <a:graphicFrameLocks/>
          </p:cNvGraphicFramePr>
          <p:nvPr>
            <p:extLst>
              <p:ext uri="{D42A27DB-BD31-4B8C-83A1-F6EECF244321}">
                <p14:modId xmlns:p14="http://schemas.microsoft.com/office/powerpoint/2010/main" val="1966187620"/>
              </p:ext>
            </p:extLst>
          </p:nvPr>
        </p:nvGraphicFramePr>
        <p:xfrm>
          <a:off x="2043249" y="1425132"/>
          <a:ext cx="8657702" cy="523515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1523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B40E67A6-2E3E-438D-8C72-BAB5B4D8E8F6}"/>
              </a:ext>
            </a:extLst>
          </p:cNvPr>
          <p:cNvSpPr txBox="1"/>
          <p:nvPr/>
        </p:nvSpPr>
        <p:spPr>
          <a:xfrm>
            <a:off x="190500" y="0"/>
            <a:ext cx="609600" cy="561975"/>
          </a:xfrm>
          <a:prstGeom prst="rect">
            <a:avLst/>
          </a:prstGeom>
          <a:solidFill>
            <a:srgbClr val="FFFFFF"/>
          </a:solidFill>
        </p:spPr>
        <p:txBody>
          <a:bodyPr wrap="square" rtlCol="0">
            <a:spAutoFit/>
          </a:bodyPr>
          <a:lstStyle/>
          <a:p>
            <a:endParaRPr lang="nl-NL" dirty="0"/>
          </a:p>
        </p:txBody>
      </p:sp>
      <p:sp>
        <p:nvSpPr>
          <p:cNvPr id="2" name="Rechthoek 1">
            <a:extLst>
              <a:ext uri="{FF2B5EF4-FFF2-40B4-BE49-F238E27FC236}">
                <a16:creationId xmlns:a16="http://schemas.microsoft.com/office/drawing/2014/main" id="{B2ACDBF4-145C-4211-8F60-2341E67046BB}"/>
              </a:ext>
            </a:extLst>
          </p:cNvPr>
          <p:cNvSpPr/>
          <p:nvPr/>
        </p:nvSpPr>
        <p:spPr>
          <a:xfrm>
            <a:off x="0" y="0"/>
            <a:ext cx="12192000" cy="107632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000" dirty="0">
                <a:solidFill>
                  <a:schemeClr val="bg1"/>
                </a:solidFill>
              </a:rPr>
              <a:t>Drugsgebruik</a:t>
            </a:r>
          </a:p>
        </p:txBody>
      </p:sp>
      <p:pic>
        <p:nvPicPr>
          <p:cNvPr id="5" name="Afbeelding 4">
            <a:extLst>
              <a:ext uri="{FF2B5EF4-FFF2-40B4-BE49-F238E27FC236}">
                <a16:creationId xmlns:a16="http://schemas.microsoft.com/office/drawing/2014/main" id="{058154D0-F355-4ACA-872A-8E7222201CC1}"/>
              </a:ext>
            </a:extLst>
          </p:cNvPr>
          <p:cNvPicPr>
            <a:picLocks noChangeAspect="1"/>
          </p:cNvPicPr>
          <p:nvPr/>
        </p:nvPicPr>
        <p:blipFill rotWithShape="1">
          <a:blip r:embed="rId3">
            <a:extLst>
              <a:ext uri="{28A0092B-C50C-407E-A947-70E740481C1C}">
                <a14:useLocalDpi xmlns:a14="http://schemas.microsoft.com/office/drawing/2010/main" val="0"/>
              </a:ext>
            </a:extLst>
          </a:blip>
          <a:srcRect l="3608" t="1038" r="69807" b="52147"/>
          <a:stretch/>
        </p:blipFill>
        <p:spPr>
          <a:xfrm>
            <a:off x="616946" y="-23553"/>
            <a:ext cx="1576340" cy="1984556"/>
          </a:xfrm>
          <a:prstGeom prst="rect">
            <a:avLst/>
          </a:prstGeom>
        </p:spPr>
      </p:pic>
      <p:graphicFrame>
        <p:nvGraphicFramePr>
          <p:cNvPr id="16" name="Tabel 2">
            <a:extLst>
              <a:ext uri="{FF2B5EF4-FFF2-40B4-BE49-F238E27FC236}">
                <a16:creationId xmlns:a16="http://schemas.microsoft.com/office/drawing/2014/main" id="{368A1181-7675-46D7-8B5B-D47B2359D6FC}"/>
              </a:ext>
            </a:extLst>
          </p:cNvPr>
          <p:cNvGraphicFramePr>
            <a:graphicFrameLocks noGrp="1"/>
          </p:cNvGraphicFramePr>
          <p:nvPr>
            <p:extLst>
              <p:ext uri="{D42A27DB-BD31-4B8C-83A1-F6EECF244321}">
                <p14:modId xmlns:p14="http://schemas.microsoft.com/office/powerpoint/2010/main" val="3490138601"/>
              </p:ext>
            </p:extLst>
          </p:nvPr>
        </p:nvGraphicFramePr>
        <p:xfrm>
          <a:off x="2501758" y="2138793"/>
          <a:ext cx="8074584" cy="4458371"/>
        </p:xfrm>
        <a:graphic>
          <a:graphicData uri="http://schemas.openxmlformats.org/drawingml/2006/table">
            <a:tbl>
              <a:tblPr firstRow="1" bandRow="1">
                <a:tableStyleId>{5FD0F851-EC5A-4D38-B0AD-8093EC10F338}</a:tableStyleId>
              </a:tblPr>
              <a:tblGrid>
                <a:gridCol w="4902244">
                  <a:extLst>
                    <a:ext uri="{9D8B030D-6E8A-4147-A177-3AD203B41FA5}">
                      <a16:colId xmlns:a16="http://schemas.microsoft.com/office/drawing/2014/main" val="1499843872"/>
                    </a:ext>
                  </a:extLst>
                </a:gridCol>
                <a:gridCol w="947578">
                  <a:extLst>
                    <a:ext uri="{9D8B030D-6E8A-4147-A177-3AD203B41FA5}">
                      <a16:colId xmlns:a16="http://schemas.microsoft.com/office/drawing/2014/main" val="2221324116"/>
                    </a:ext>
                  </a:extLst>
                </a:gridCol>
                <a:gridCol w="789648">
                  <a:extLst>
                    <a:ext uri="{9D8B030D-6E8A-4147-A177-3AD203B41FA5}">
                      <a16:colId xmlns:a16="http://schemas.microsoft.com/office/drawing/2014/main" val="519084521"/>
                    </a:ext>
                  </a:extLst>
                </a:gridCol>
                <a:gridCol w="631719">
                  <a:extLst>
                    <a:ext uri="{9D8B030D-6E8A-4147-A177-3AD203B41FA5}">
                      <a16:colId xmlns:a16="http://schemas.microsoft.com/office/drawing/2014/main" val="3082162068"/>
                    </a:ext>
                  </a:extLst>
                </a:gridCol>
                <a:gridCol w="803395">
                  <a:extLst>
                    <a:ext uri="{9D8B030D-6E8A-4147-A177-3AD203B41FA5}">
                      <a16:colId xmlns:a16="http://schemas.microsoft.com/office/drawing/2014/main" val="22596029"/>
                    </a:ext>
                  </a:extLst>
                </a:gridCol>
              </a:tblGrid>
              <a:tr h="1421019">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r>
                        <a:rPr lang="nl-NL" sz="1600" b="1" dirty="0">
                          <a:solidFill>
                            <a:srgbClr val="002060"/>
                          </a:solidFill>
                        </a:rPr>
                        <a:t>Regio Zuidoost-Brabant</a:t>
                      </a:r>
                    </a:p>
                  </a:txBody>
                  <a:tcPr/>
                </a:tc>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r>
                        <a:rPr lang="nl-NL" sz="1600" dirty="0">
                          <a:solidFill>
                            <a:srgbClr val="002060"/>
                          </a:solidFill>
                        </a:rPr>
                        <a:t>18-24 jaar</a:t>
                      </a:r>
                    </a:p>
                  </a:txBody>
                  <a:tcPr vert="vert270"/>
                </a:tc>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dirty="0">
                          <a:solidFill>
                            <a:srgbClr val="002060"/>
                          </a:solidFill>
                        </a:rPr>
                        <a:t>25-39 jaar</a:t>
                      </a:r>
                    </a:p>
                    <a:p>
                      <a:endParaRPr lang="nl-NL" sz="1600" dirty="0">
                        <a:solidFill>
                          <a:srgbClr val="002060"/>
                        </a:solidFill>
                      </a:endParaRPr>
                    </a:p>
                  </a:txBody>
                  <a:tcPr vert="vert270"/>
                </a:tc>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dirty="0">
                          <a:solidFill>
                            <a:srgbClr val="002060"/>
                          </a:solidFill>
                        </a:rPr>
                        <a:t>40-54 jaar</a:t>
                      </a:r>
                    </a:p>
                    <a:p>
                      <a:endParaRPr lang="nl-NL" sz="1600" dirty="0">
                        <a:solidFill>
                          <a:srgbClr val="002060"/>
                        </a:solidFill>
                      </a:endParaRPr>
                    </a:p>
                  </a:txBody>
                  <a:tcPr vert="vert270"/>
                </a:tc>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dirty="0">
                          <a:solidFill>
                            <a:srgbClr val="002060"/>
                          </a:solidFill>
                        </a:rPr>
                        <a:t>55-64 jaar</a:t>
                      </a:r>
                    </a:p>
                    <a:p>
                      <a:endParaRPr lang="nl-NL" sz="1600" dirty="0">
                        <a:solidFill>
                          <a:srgbClr val="002060"/>
                        </a:solidFill>
                      </a:endParaRPr>
                    </a:p>
                  </a:txBody>
                  <a:tcPr vert="vert270"/>
                </a:tc>
                <a:extLst>
                  <a:ext uri="{0D108BD9-81ED-4DB2-BD59-A6C34878D82A}">
                    <a16:rowId xmlns:a16="http://schemas.microsoft.com/office/drawing/2014/main" val="264037800"/>
                  </a:ext>
                </a:extLst>
              </a:tr>
              <a:tr h="627279">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nl-NL" sz="1600" b="0" kern="1200" dirty="0">
                          <a:solidFill>
                            <a:srgbClr val="002060"/>
                          </a:solidFill>
                        </a:rPr>
                        <a:t>Gebruikt af en toe softdrugs</a:t>
                      </a:r>
                    </a:p>
                    <a:p>
                      <a:endParaRPr lang="nl-NL" sz="1600" b="0" kern="1200" dirty="0">
                        <a:solidFill>
                          <a:srgbClr val="002060"/>
                        </a:solidFill>
                        <a:latin typeface="+mn-lt"/>
                        <a:ea typeface="+mn-ea"/>
                        <a:cs typeface="+mn-cs"/>
                      </a:endParaRPr>
                    </a:p>
                  </a:txBody>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nl-NL" sz="1600" dirty="0">
                          <a:solidFill>
                            <a:srgbClr val="002060"/>
                          </a:solidFill>
                        </a:rPr>
                        <a:t>23</a:t>
                      </a:r>
                    </a:p>
                  </a:txBody>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nl-NL" sz="1600" dirty="0">
                          <a:solidFill>
                            <a:srgbClr val="002060"/>
                          </a:solidFill>
                        </a:rPr>
                        <a:t>12</a:t>
                      </a:r>
                    </a:p>
                  </a:txBody>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nl-NL" sz="1600" dirty="0">
                          <a:solidFill>
                            <a:srgbClr val="002060"/>
                          </a:solidFill>
                        </a:rPr>
                        <a:t>3</a:t>
                      </a:r>
                    </a:p>
                  </a:txBody>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nl-NL" sz="1600" dirty="0">
                          <a:solidFill>
                            <a:srgbClr val="002060"/>
                          </a:solidFill>
                        </a:rPr>
                        <a:t>1</a:t>
                      </a:r>
                    </a:p>
                  </a:txBody>
                  <a:tcPr/>
                </a:tc>
                <a:extLst>
                  <a:ext uri="{0D108BD9-81ED-4DB2-BD59-A6C34878D82A}">
                    <a16:rowId xmlns:a16="http://schemas.microsoft.com/office/drawing/2014/main" val="1334023385"/>
                  </a:ext>
                </a:extLst>
              </a:tr>
              <a:tr h="627279">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kern="1200" dirty="0">
                          <a:solidFill>
                            <a:srgbClr val="002060"/>
                          </a:solidFill>
                        </a:rPr>
                        <a:t>Gebruikt af en toe harddrugs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600" kern="1200" dirty="0">
                        <a:solidFill>
                          <a:srgbClr val="002060"/>
                        </a:solidFill>
                        <a:latin typeface="Candara" panose="020E0502030303020204" pitchFamily="34" charset="0"/>
                        <a:ea typeface="+mn-ea"/>
                        <a:cs typeface="+mn-cs"/>
                      </a:endParaRPr>
                    </a:p>
                  </a:txBody>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nl-NL" sz="1600" dirty="0">
                          <a:solidFill>
                            <a:srgbClr val="002060"/>
                          </a:solidFill>
                        </a:rPr>
                        <a:t>10</a:t>
                      </a:r>
                    </a:p>
                  </a:txBody>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nl-NL" sz="1600" dirty="0">
                          <a:solidFill>
                            <a:srgbClr val="002060"/>
                          </a:solidFill>
                        </a:rPr>
                        <a:t>7</a:t>
                      </a:r>
                    </a:p>
                  </a:txBody>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nl-NL" sz="1600" dirty="0">
                          <a:solidFill>
                            <a:srgbClr val="002060"/>
                          </a:solidFill>
                        </a:rPr>
                        <a:t>2</a:t>
                      </a:r>
                    </a:p>
                  </a:txBody>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nl-NL" sz="1600" dirty="0">
                          <a:solidFill>
                            <a:srgbClr val="002060"/>
                          </a:solidFill>
                        </a:rPr>
                        <a:t>0,6</a:t>
                      </a:r>
                    </a:p>
                  </a:txBody>
                  <a:tcPr/>
                </a:tc>
                <a:extLst>
                  <a:ext uri="{0D108BD9-81ED-4DB2-BD59-A6C34878D82A}">
                    <a16:rowId xmlns:a16="http://schemas.microsoft.com/office/drawing/2014/main" val="1969371301"/>
                  </a:ext>
                </a:extLst>
              </a:tr>
              <a:tr h="891397">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nl-NL" sz="1600" kern="1200" dirty="0">
                          <a:solidFill>
                            <a:srgbClr val="002060"/>
                          </a:solidFill>
                        </a:rPr>
                        <a:t>Vindt het normaal wanneer iemand softdrugs gebruikt</a:t>
                      </a:r>
                    </a:p>
                    <a:p>
                      <a:endParaRPr lang="nl-NL" sz="1600" kern="1200" dirty="0">
                        <a:solidFill>
                          <a:srgbClr val="002060"/>
                        </a:solidFill>
                        <a:latin typeface="Candara" panose="020E0502030303020204" pitchFamily="34" charset="0"/>
                        <a:ea typeface="+mn-ea"/>
                        <a:cs typeface="+mn-cs"/>
                      </a:endParaRPr>
                    </a:p>
                  </a:txBody>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nl-NL" sz="1600" dirty="0">
                          <a:solidFill>
                            <a:srgbClr val="002060"/>
                          </a:solidFill>
                        </a:rPr>
                        <a:t>74</a:t>
                      </a:r>
                    </a:p>
                  </a:txBody>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nl-NL" sz="1600" dirty="0">
                          <a:solidFill>
                            <a:srgbClr val="002060"/>
                          </a:solidFill>
                        </a:rPr>
                        <a:t>60</a:t>
                      </a:r>
                    </a:p>
                  </a:txBody>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nl-NL" sz="1600" dirty="0">
                          <a:solidFill>
                            <a:srgbClr val="002060"/>
                          </a:solidFill>
                        </a:rPr>
                        <a:t>42</a:t>
                      </a:r>
                    </a:p>
                  </a:txBody>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nl-NL" sz="1600" dirty="0">
                          <a:solidFill>
                            <a:srgbClr val="002060"/>
                          </a:solidFill>
                        </a:rPr>
                        <a:t>32</a:t>
                      </a:r>
                    </a:p>
                  </a:txBody>
                  <a:tcPr/>
                </a:tc>
                <a:extLst>
                  <a:ext uri="{0D108BD9-81ED-4DB2-BD59-A6C34878D82A}">
                    <a16:rowId xmlns:a16="http://schemas.microsoft.com/office/drawing/2014/main" val="3298722016"/>
                  </a:ext>
                </a:extLst>
              </a:tr>
              <a:tr h="891397">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nl-NL" sz="1600" kern="1200" dirty="0">
                          <a:solidFill>
                            <a:srgbClr val="002060"/>
                          </a:solidFill>
                        </a:rPr>
                        <a:t>Vindt het normaal wanneer iemand harddrugs gebruikt</a:t>
                      </a:r>
                    </a:p>
                    <a:p>
                      <a:endParaRPr lang="nl-NL" sz="1600" kern="1200" dirty="0">
                        <a:solidFill>
                          <a:srgbClr val="002060"/>
                        </a:solidFill>
                        <a:latin typeface="Candara" panose="020E0502030303020204" pitchFamily="34" charset="0"/>
                        <a:ea typeface="+mn-ea"/>
                        <a:cs typeface="+mn-cs"/>
                      </a:endParaRPr>
                    </a:p>
                  </a:txBody>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l" defTabSz="914400" rtl="0" eaLnBrk="1" latinLnBrk="0" hangingPunct="1"/>
                      <a:r>
                        <a:rPr lang="nl-NL" sz="1600" kern="1200" dirty="0">
                          <a:solidFill>
                            <a:srgbClr val="002060"/>
                          </a:solidFill>
                        </a:rPr>
                        <a:t>32</a:t>
                      </a:r>
                      <a:endParaRPr lang="nl-NL" sz="1600" kern="1200" dirty="0">
                        <a:solidFill>
                          <a:srgbClr val="002060"/>
                        </a:solidFill>
                        <a:latin typeface="+mn-lt"/>
                        <a:ea typeface="+mn-ea"/>
                        <a:cs typeface="+mn-cs"/>
                      </a:endParaRPr>
                    </a:p>
                  </a:txBody>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l" defTabSz="914400" rtl="0" eaLnBrk="1" latinLnBrk="0" hangingPunct="1"/>
                      <a:r>
                        <a:rPr lang="nl-NL" sz="1600" kern="1200" dirty="0">
                          <a:solidFill>
                            <a:srgbClr val="002060"/>
                          </a:solidFill>
                        </a:rPr>
                        <a:t>22</a:t>
                      </a:r>
                      <a:endParaRPr lang="nl-NL" sz="1600" kern="1200" dirty="0">
                        <a:solidFill>
                          <a:srgbClr val="002060"/>
                        </a:solidFill>
                        <a:latin typeface="+mn-lt"/>
                        <a:ea typeface="+mn-ea"/>
                        <a:cs typeface="+mn-cs"/>
                      </a:endParaRPr>
                    </a:p>
                  </a:txBody>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l" defTabSz="914400" rtl="0" eaLnBrk="1" latinLnBrk="0" hangingPunct="1"/>
                      <a:r>
                        <a:rPr lang="nl-NL" sz="1600" kern="1200" dirty="0">
                          <a:solidFill>
                            <a:srgbClr val="002060"/>
                          </a:solidFill>
                        </a:rPr>
                        <a:t>10</a:t>
                      </a:r>
                      <a:endParaRPr lang="nl-NL" sz="1600" kern="1200" dirty="0">
                        <a:solidFill>
                          <a:srgbClr val="002060"/>
                        </a:solidFill>
                        <a:latin typeface="+mn-lt"/>
                        <a:ea typeface="+mn-ea"/>
                        <a:cs typeface="+mn-cs"/>
                      </a:endParaRPr>
                    </a:p>
                  </a:txBody>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l" defTabSz="914400" rtl="0" eaLnBrk="1" latinLnBrk="0" hangingPunct="1"/>
                      <a:r>
                        <a:rPr lang="nl-NL" sz="1600" kern="1200" dirty="0">
                          <a:solidFill>
                            <a:srgbClr val="002060"/>
                          </a:solidFill>
                        </a:rPr>
                        <a:t>3</a:t>
                      </a:r>
                      <a:endParaRPr lang="nl-NL" sz="1600" kern="1200" dirty="0">
                        <a:solidFill>
                          <a:srgbClr val="002060"/>
                        </a:solidFill>
                        <a:latin typeface="+mn-lt"/>
                        <a:ea typeface="+mn-ea"/>
                        <a:cs typeface="+mn-cs"/>
                      </a:endParaRPr>
                    </a:p>
                  </a:txBody>
                  <a:tcPr/>
                </a:tc>
                <a:extLst>
                  <a:ext uri="{0D108BD9-81ED-4DB2-BD59-A6C34878D82A}">
                    <a16:rowId xmlns:a16="http://schemas.microsoft.com/office/drawing/2014/main" val="912155293"/>
                  </a:ext>
                </a:extLst>
              </a:tr>
            </a:tbl>
          </a:graphicData>
        </a:graphic>
      </p:graphicFrame>
      <p:sp>
        <p:nvSpPr>
          <p:cNvPr id="17" name="Ovaal 16">
            <a:extLst>
              <a:ext uri="{FF2B5EF4-FFF2-40B4-BE49-F238E27FC236}">
                <a16:creationId xmlns:a16="http://schemas.microsoft.com/office/drawing/2014/main" id="{E5FB57C7-9E10-4350-8E96-415C86E1FD64}"/>
              </a:ext>
            </a:extLst>
          </p:cNvPr>
          <p:cNvSpPr/>
          <p:nvPr/>
        </p:nvSpPr>
        <p:spPr>
          <a:xfrm>
            <a:off x="7297150" y="2138793"/>
            <a:ext cx="648072" cy="4116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52507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B40E67A6-2E3E-438D-8C72-BAB5B4D8E8F6}"/>
              </a:ext>
            </a:extLst>
          </p:cNvPr>
          <p:cNvSpPr txBox="1"/>
          <p:nvPr/>
        </p:nvSpPr>
        <p:spPr>
          <a:xfrm>
            <a:off x="190500" y="0"/>
            <a:ext cx="609600" cy="561975"/>
          </a:xfrm>
          <a:prstGeom prst="rect">
            <a:avLst/>
          </a:prstGeom>
          <a:solidFill>
            <a:srgbClr val="FFFFFF"/>
          </a:solidFill>
        </p:spPr>
        <p:txBody>
          <a:bodyPr wrap="square" rtlCol="0">
            <a:spAutoFit/>
          </a:bodyPr>
          <a:lstStyle/>
          <a:p>
            <a:endParaRPr lang="nl-NL" dirty="0"/>
          </a:p>
        </p:txBody>
      </p:sp>
      <p:sp>
        <p:nvSpPr>
          <p:cNvPr id="2" name="Rechthoek 1">
            <a:extLst>
              <a:ext uri="{FF2B5EF4-FFF2-40B4-BE49-F238E27FC236}">
                <a16:creationId xmlns:a16="http://schemas.microsoft.com/office/drawing/2014/main" id="{B2ACDBF4-145C-4211-8F60-2341E67046BB}"/>
              </a:ext>
            </a:extLst>
          </p:cNvPr>
          <p:cNvSpPr/>
          <p:nvPr/>
        </p:nvSpPr>
        <p:spPr>
          <a:xfrm>
            <a:off x="0" y="-84047"/>
            <a:ext cx="12192000" cy="107632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dirty="0" err="1">
                <a:solidFill>
                  <a:schemeClr val="bg1"/>
                </a:solidFill>
              </a:rPr>
              <a:t>Aandachtsgroepen</a:t>
            </a:r>
            <a:endParaRPr lang="nl-NL" sz="3600" dirty="0">
              <a:solidFill>
                <a:schemeClr val="bg1"/>
              </a:solidFill>
            </a:endParaRPr>
          </a:p>
        </p:txBody>
      </p:sp>
      <p:sp>
        <p:nvSpPr>
          <p:cNvPr id="17" name="Tekstvak 16">
            <a:extLst>
              <a:ext uri="{FF2B5EF4-FFF2-40B4-BE49-F238E27FC236}">
                <a16:creationId xmlns:a16="http://schemas.microsoft.com/office/drawing/2014/main" id="{12C82C24-EB94-4FE0-A1D5-F3250605D3A7}"/>
              </a:ext>
            </a:extLst>
          </p:cNvPr>
          <p:cNvSpPr txBox="1"/>
          <p:nvPr/>
        </p:nvSpPr>
        <p:spPr>
          <a:xfrm>
            <a:off x="9244038" y="2668750"/>
            <a:ext cx="1455989" cy="307777"/>
          </a:xfrm>
          <a:prstGeom prst="rect">
            <a:avLst/>
          </a:prstGeom>
          <a:noFill/>
        </p:spPr>
        <p:txBody>
          <a:bodyPr wrap="square" rtlCol="0">
            <a:spAutoFit/>
          </a:bodyPr>
          <a:lstStyle/>
          <a:p>
            <a:pPr algn="ctr"/>
            <a:r>
              <a:rPr lang="nl-NL" sz="1400" dirty="0">
                <a:solidFill>
                  <a:schemeClr val="bg1"/>
                </a:solidFill>
                <a:latin typeface="Verdana" panose="020B0604030504040204" pitchFamily="34" charset="0"/>
                <a:ea typeface="Verdana" panose="020B0604030504040204" pitchFamily="34" charset="0"/>
              </a:rPr>
              <a:t>eenzaam</a:t>
            </a:r>
          </a:p>
        </p:txBody>
      </p:sp>
      <p:sp>
        <p:nvSpPr>
          <p:cNvPr id="8" name="Tekstvak 7">
            <a:extLst>
              <a:ext uri="{FF2B5EF4-FFF2-40B4-BE49-F238E27FC236}">
                <a16:creationId xmlns:a16="http://schemas.microsoft.com/office/drawing/2014/main" id="{0AB61F25-3B4A-4297-8F7E-422E6F9F64A1}"/>
              </a:ext>
            </a:extLst>
          </p:cNvPr>
          <p:cNvSpPr txBox="1"/>
          <p:nvPr/>
        </p:nvSpPr>
        <p:spPr>
          <a:xfrm>
            <a:off x="8130448" y="6136395"/>
            <a:ext cx="1266940" cy="621606"/>
          </a:xfrm>
          <a:prstGeom prst="rect">
            <a:avLst/>
          </a:prstGeom>
          <a:solidFill>
            <a:srgbClr val="FFFFFF"/>
          </a:solidFill>
        </p:spPr>
        <p:txBody>
          <a:bodyPr wrap="square" rtlCol="0">
            <a:spAutoFit/>
          </a:bodyPr>
          <a:lstStyle/>
          <a:p>
            <a:endParaRPr lang="nl-NL" dirty="0"/>
          </a:p>
        </p:txBody>
      </p:sp>
      <p:pic>
        <p:nvPicPr>
          <p:cNvPr id="5" name="Graphic 4" descr="Munten met effen opvulling">
            <a:extLst>
              <a:ext uri="{FF2B5EF4-FFF2-40B4-BE49-F238E27FC236}">
                <a16:creationId xmlns:a16="http://schemas.microsoft.com/office/drawing/2014/main" id="{75AB8A91-3611-407F-BDAC-5CC140436B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77808" y="1264707"/>
            <a:ext cx="914400" cy="914400"/>
          </a:xfrm>
          <a:prstGeom prst="rect">
            <a:avLst/>
          </a:prstGeom>
        </p:spPr>
      </p:pic>
      <p:sp>
        <p:nvSpPr>
          <p:cNvPr id="6" name="Tekstvak 5">
            <a:extLst>
              <a:ext uri="{FF2B5EF4-FFF2-40B4-BE49-F238E27FC236}">
                <a16:creationId xmlns:a16="http://schemas.microsoft.com/office/drawing/2014/main" id="{B7573444-EC68-4E0A-8E44-68C49EC5EB4B}"/>
              </a:ext>
            </a:extLst>
          </p:cNvPr>
          <p:cNvSpPr txBox="1"/>
          <p:nvPr/>
        </p:nvSpPr>
        <p:spPr>
          <a:xfrm>
            <a:off x="3635566" y="1318250"/>
            <a:ext cx="5914221" cy="830997"/>
          </a:xfrm>
          <a:prstGeom prst="rect">
            <a:avLst/>
          </a:prstGeom>
          <a:noFill/>
        </p:spPr>
        <p:txBody>
          <a:bodyPr wrap="square" rtlCol="0">
            <a:spAutoFit/>
          </a:bodyPr>
          <a:lstStyle/>
          <a:p>
            <a:r>
              <a:rPr lang="nl-NL" sz="2400" dirty="0">
                <a:solidFill>
                  <a:srgbClr val="002060"/>
                </a:solidFill>
                <a:latin typeface="Verdana" panose="020B0604030504040204" pitchFamily="34" charset="0"/>
                <a:ea typeface="Verdana" panose="020B0604030504040204" pitchFamily="34" charset="0"/>
              </a:rPr>
              <a:t>Inwoners met een laag inkomen of die moeite hebben met rondkomen</a:t>
            </a:r>
          </a:p>
        </p:txBody>
      </p:sp>
      <p:pic>
        <p:nvPicPr>
          <p:cNvPr id="10" name="Graphic 9" descr="Klaslokaal silhouet">
            <a:extLst>
              <a:ext uri="{FF2B5EF4-FFF2-40B4-BE49-F238E27FC236}">
                <a16:creationId xmlns:a16="http://schemas.microsoft.com/office/drawing/2014/main" id="{E84D04CD-9992-45C2-B9E0-57955144516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77808" y="2451227"/>
            <a:ext cx="914400" cy="914400"/>
          </a:xfrm>
          <a:prstGeom prst="rect">
            <a:avLst/>
          </a:prstGeom>
        </p:spPr>
      </p:pic>
      <p:sp>
        <p:nvSpPr>
          <p:cNvPr id="13" name="Tekstvak 12">
            <a:extLst>
              <a:ext uri="{FF2B5EF4-FFF2-40B4-BE49-F238E27FC236}">
                <a16:creationId xmlns:a16="http://schemas.microsoft.com/office/drawing/2014/main" id="{FBC61C34-8767-4A58-BC23-3BDCD86AE9D5}"/>
              </a:ext>
            </a:extLst>
          </p:cNvPr>
          <p:cNvSpPr txBox="1"/>
          <p:nvPr/>
        </p:nvSpPr>
        <p:spPr>
          <a:xfrm>
            <a:off x="3635566" y="2709598"/>
            <a:ext cx="7976212" cy="461665"/>
          </a:xfrm>
          <a:prstGeom prst="rect">
            <a:avLst/>
          </a:prstGeom>
          <a:noFill/>
        </p:spPr>
        <p:txBody>
          <a:bodyPr wrap="square" rtlCol="0">
            <a:spAutoFit/>
          </a:bodyPr>
          <a:lstStyle/>
          <a:p>
            <a:r>
              <a:rPr lang="nl-NL" sz="2400" dirty="0">
                <a:solidFill>
                  <a:srgbClr val="002060"/>
                </a:solidFill>
                <a:latin typeface="Verdana" panose="020B0604030504040204" pitchFamily="34" charset="0"/>
                <a:ea typeface="Verdana" panose="020B0604030504040204" pitchFamily="34" charset="0"/>
              </a:rPr>
              <a:t>Inwoners met een lager opleidingsniveau</a:t>
            </a:r>
          </a:p>
        </p:txBody>
      </p:sp>
      <p:pic>
        <p:nvPicPr>
          <p:cNvPr id="12" name="Graphic 11" descr="Gebruiker met effen opvulling">
            <a:extLst>
              <a:ext uri="{FF2B5EF4-FFF2-40B4-BE49-F238E27FC236}">
                <a16:creationId xmlns:a16="http://schemas.microsoft.com/office/drawing/2014/main" id="{1CE5F4E9-B93A-4CFE-8E82-E9886018132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377808" y="3632180"/>
            <a:ext cx="914400" cy="914400"/>
          </a:xfrm>
          <a:prstGeom prst="rect">
            <a:avLst/>
          </a:prstGeom>
        </p:spPr>
      </p:pic>
      <p:sp>
        <p:nvSpPr>
          <p:cNvPr id="16" name="Tekstvak 15">
            <a:extLst>
              <a:ext uri="{FF2B5EF4-FFF2-40B4-BE49-F238E27FC236}">
                <a16:creationId xmlns:a16="http://schemas.microsoft.com/office/drawing/2014/main" id="{2014B366-8159-43B2-9BFD-243D3DD03C6D}"/>
              </a:ext>
            </a:extLst>
          </p:cNvPr>
          <p:cNvSpPr txBox="1"/>
          <p:nvPr/>
        </p:nvSpPr>
        <p:spPr>
          <a:xfrm>
            <a:off x="3635566" y="3825719"/>
            <a:ext cx="7976212" cy="461665"/>
          </a:xfrm>
          <a:prstGeom prst="rect">
            <a:avLst/>
          </a:prstGeom>
          <a:noFill/>
        </p:spPr>
        <p:txBody>
          <a:bodyPr wrap="square" rtlCol="0">
            <a:spAutoFit/>
          </a:bodyPr>
          <a:lstStyle/>
          <a:p>
            <a:r>
              <a:rPr lang="nl-NL" sz="2400" dirty="0">
                <a:solidFill>
                  <a:srgbClr val="002060"/>
                </a:solidFill>
                <a:latin typeface="Verdana" panose="020B0604030504040204" pitchFamily="34" charset="0"/>
                <a:ea typeface="Verdana" panose="020B0604030504040204" pitchFamily="34" charset="0"/>
              </a:rPr>
              <a:t>Alleenstaande ouderen en alleenstaande ouders</a:t>
            </a:r>
          </a:p>
        </p:txBody>
      </p:sp>
      <p:pic>
        <p:nvPicPr>
          <p:cNvPr id="20" name="Graphic 19" descr="Bol silhouet">
            <a:extLst>
              <a:ext uri="{FF2B5EF4-FFF2-40B4-BE49-F238E27FC236}">
                <a16:creationId xmlns:a16="http://schemas.microsoft.com/office/drawing/2014/main" id="{DA51CC26-C0B8-40D8-9F7C-FC364528F54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377808" y="4667581"/>
            <a:ext cx="914400" cy="914400"/>
          </a:xfrm>
          <a:prstGeom prst="rect">
            <a:avLst/>
          </a:prstGeom>
        </p:spPr>
      </p:pic>
      <p:sp>
        <p:nvSpPr>
          <p:cNvPr id="21" name="Tekstvak 20">
            <a:extLst>
              <a:ext uri="{FF2B5EF4-FFF2-40B4-BE49-F238E27FC236}">
                <a16:creationId xmlns:a16="http://schemas.microsoft.com/office/drawing/2014/main" id="{EF6D0E82-678D-4903-9382-D301E0EF6FF6}"/>
              </a:ext>
            </a:extLst>
          </p:cNvPr>
          <p:cNvSpPr txBox="1"/>
          <p:nvPr/>
        </p:nvSpPr>
        <p:spPr>
          <a:xfrm>
            <a:off x="3635566" y="5058196"/>
            <a:ext cx="7976212" cy="461665"/>
          </a:xfrm>
          <a:prstGeom prst="rect">
            <a:avLst/>
          </a:prstGeom>
          <a:noFill/>
        </p:spPr>
        <p:txBody>
          <a:bodyPr wrap="square" rtlCol="0">
            <a:spAutoFit/>
          </a:bodyPr>
          <a:lstStyle/>
          <a:p>
            <a:r>
              <a:rPr lang="nl-NL" sz="2400" dirty="0">
                <a:solidFill>
                  <a:srgbClr val="002060"/>
                </a:solidFill>
                <a:latin typeface="Verdana" panose="020B0604030504040204" pitchFamily="34" charset="0"/>
                <a:ea typeface="Verdana" panose="020B0604030504040204" pitchFamily="34" charset="0"/>
              </a:rPr>
              <a:t>Inwoners met een migratieachtergrond</a:t>
            </a:r>
          </a:p>
        </p:txBody>
      </p:sp>
      <p:pic>
        <p:nvPicPr>
          <p:cNvPr id="4" name="Graphic 3" descr="Internet met effen opvulling">
            <a:extLst>
              <a:ext uri="{FF2B5EF4-FFF2-40B4-BE49-F238E27FC236}">
                <a16:creationId xmlns:a16="http://schemas.microsoft.com/office/drawing/2014/main" id="{F1D1CFDD-753A-450E-8099-7BAD94A37B2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262279" y="5820981"/>
            <a:ext cx="1064666" cy="1064666"/>
          </a:xfrm>
          <a:prstGeom prst="rect">
            <a:avLst/>
          </a:prstGeom>
        </p:spPr>
      </p:pic>
      <p:sp>
        <p:nvSpPr>
          <p:cNvPr id="18" name="Tekstvak 17">
            <a:extLst>
              <a:ext uri="{FF2B5EF4-FFF2-40B4-BE49-F238E27FC236}">
                <a16:creationId xmlns:a16="http://schemas.microsoft.com/office/drawing/2014/main" id="{D09BF117-39D8-43C9-8465-D93A14D7C0E3}"/>
              </a:ext>
            </a:extLst>
          </p:cNvPr>
          <p:cNvSpPr txBox="1"/>
          <p:nvPr/>
        </p:nvSpPr>
        <p:spPr>
          <a:xfrm>
            <a:off x="3635566" y="6059840"/>
            <a:ext cx="7976212" cy="461665"/>
          </a:xfrm>
          <a:prstGeom prst="rect">
            <a:avLst/>
          </a:prstGeom>
          <a:noFill/>
        </p:spPr>
        <p:txBody>
          <a:bodyPr wrap="square" rtlCol="0">
            <a:spAutoFit/>
          </a:bodyPr>
          <a:lstStyle/>
          <a:p>
            <a:r>
              <a:rPr lang="nl-NL" sz="2400" dirty="0">
                <a:solidFill>
                  <a:srgbClr val="002060"/>
                </a:solidFill>
                <a:latin typeface="Verdana" panose="020B0604030504040204" pitchFamily="34" charset="0"/>
                <a:ea typeface="Verdana" panose="020B0604030504040204" pitchFamily="34" charset="0"/>
              </a:rPr>
              <a:t>Inwoners met weinig gezondheidsvaardigheden</a:t>
            </a:r>
          </a:p>
        </p:txBody>
      </p:sp>
    </p:spTree>
    <p:extLst>
      <p:ext uri="{BB962C8B-B14F-4D97-AF65-F5344CB8AC3E}">
        <p14:creationId xmlns:p14="http://schemas.microsoft.com/office/powerpoint/2010/main" val="4266111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Titel 1">
            <a:extLst>
              <a:ext uri="{FF2B5EF4-FFF2-40B4-BE49-F238E27FC236}">
                <a16:creationId xmlns:a16="http://schemas.microsoft.com/office/drawing/2014/main" id="{2EA4DEF9-7A81-4DCC-9ED6-670FE7ACCD54}"/>
              </a:ext>
            </a:extLst>
          </p:cNvPr>
          <p:cNvSpPr>
            <a:spLocks noGrp="1"/>
          </p:cNvSpPr>
          <p:nvPr>
            <p:ph type="title"/>
          </p:nvPr>
        </p:nvSpPr>
        <p:spPr>
          <a:xfrm>
            <a:off x="2672578" y="-20337"/>
            <a:ext cx="6396038" cy="1143000"/>
          </a:xfrm>
        </p:spPr>
        <p:txBody>
          <a:bodyPr/>
          <a:lstStyle/>
          <a:p>
            <a:r>
              <a:rPr lang="en-US" altLang="nl-NL" sz="3200" b="1" dirty="0">
                <a:solidFill>
                  <a:srgbClr val="002060"/>
                </a:solidFill>
              </a:rPr>
              <a:t>Meer </a:t>
            </a:r>
            <a:r>
              <a:rPr lang="en-US" altLang="nl-NL" sz="3200" b="1" dirty="0" err="1">
                <a:solidFill>
                  <a:srgbClr val="002060"/>
                </a:solidFill>
              </a:rPr>
              <a:t>informatie</a:t>
            </a:r>
            <a:r>
              <a:rPr lang="en-US" altLang="nl-NL" sz="3200" b="1" dirty="0">
                <a:solidFill>
                  <a:srgbClr val="002060"/>
                </a:solidFill>
              </a:rPr>
              <a:t>?</a:t>
            </a:r>
            <a:endParaRPr lang="nl-NL" altLang="nl-NL" sz="3200" b="1" dirty="0">
              <a:solidFill>
                <a:srgbClr val="002060"/>
              </a:solidFill>
            </a:endParaRPr>
          </a:p>
        </p:txBody>
      </p:sp>
      <p:sp>
        <p:nvSpPr>
          <p:cNvPr id="3075" name="Tijdelijke aanduiding voor inhoud 2">
            <a:extLst>
              <a:ext uri="{FF2B5EF4-FFF2-40B4-BE49-F238E27FC236}">
                <a16:creationId xmlns:a16="http://schemas.microsoft.com/office/drawing/2014/main" id="{80C0D047-439C-462E-A570-9371EE876801}"/>
              </a:ext>
            </a:extLst>
          </p:cNvPr>
          <p:cNvSpPr>
            <a:spLocks noGrp="1"/>
          </p:cNvSpPr>
          <p:nvPr>
            <p:ph idx="1"/>
          </p:nvPr>
        </p:nvSpPr>
        <p:spPr>
          <a:xfrm>
            <a:off x="895865" y="1476633"/>
            <a:ext cx="10972800" cy="4525963"/>
          </a:xfrm>
        </p:spPr>
        <p:txBody>
          <a:bodyPr/>
          <a:lstStyle/>
          <a:p>
            <a:pPr>
              <a:defRPr/>
            </a:pPr>
            <a:r>
              <a:rPr lang="en-US" altLang="nl-NL" sz="2400" dirty="0">
                <a:solidFill>
                  <a:srgbClr val="002060"/>
                </a:solidFill>
                <a:hlinkClick r:id="rId3"/>
              </a:rPr>
              <a:t>Website GGD </a:t>
            </a:r>
            <a:r>
              <a:rPr lang="en-US" altLang="nl-NL" sz="2400" dirty="0">
                <a:solidFill>
                  <a:srgbClr val="002060"/>
                </a:solidFill>
              </a:rPr>
              <a:t>(</a:t>
            </a:r>
            <a:r>
              <a:rPr lang="en-US" altLang="nl-NL" sz="2400" dirty="0" err="1">
                <a:solidFill>
                  <a:srgbClr val="002060"/>
                </a:solidFill>
              </a:rPr>
              <a:t>onderzoeksresultaten</a:t>
            </a:r>
            <a:r>
              <a:rPr lang="en-US" altLang="nl-NL" sz="2400" dirty="0">
                <a:solidFill>
                  <a:srgbClr val="002060"/>
                </a:solidFill>
              </a:rPr>
              <a:t>)</a:t>
            </a:r>
            <a:br>
              <a:rPr lang="en-US" altLang="nl-NL" sz="2400" dirty="0">
                <a:solidFill>
                  <a:srgbClr val="002060"/>
                </a:solidFill>
              </a:rPr>
            </a:br>
            <a:br>
              <a:rPr lang="en-US" altLang="nl-NL" sz="2400" dirty="0">
                <a:solidFill>
                  <a:srgbClr val="002060"/>
                </a:solidFill>
              </a:rPr>
            </a:br>
            <a:r>
              <a:rPr lang="en-US" altLang="nl-NL" sz="2400" dirty="0">
                <a:solidFill>
                  <a:srgbClr val="002060"/>
                </a:solidFill>
              </a:rPr>
              <a:t>   </a:t>
            </a:r>
            <a:r>
              <a:rPr lang="en-US" altLang="nl-NL" sz="2400" dirty="0" err="1">
                <a:solidFill>
                  <a:srgbClr val="002060"/>
                </a:solidFill>
              </a:rPr>
              <a:t>Tabellenboeken</a:t>
            </a:r>
            <a:r>
              <a:rPr lang="en-US" altLang="nl-NL" sz="2400" dirty="0">
                <a:solidFill>
                  <a:srgbClr val="002060"/>
                </a:solidFill>
              </a:rPr>
              <a:t>: alle </a:t>
            </a:r>
            <a:r>
              <a:rPr lang="en-US" altLang="nl-NL" sz="2400" dirty="0" err="1">
                <a:solidFill>
                  <a:srgbClr val="002060"/>
                </a:solidFill>
              </a:rPr>
              <a:t>cijfers</a:t>
            </a:r>
            <a:r>
              <a:rPr lang="en-US" altLang="nl-NL" sz="2400" dirty="0">
                <a:solidFill>
                  <a:srgbClr val="002060"/>
                </a:solidFill>
              </a:rPr>
              <a:t> </a:t>
            </a:r>
            <a:r>
              <a:rPr lang="en-US" altLang="nl-NL" sz="2400" dirty="0" err="1">
                <a:solidFill>
                  <a:srgbClr val="002060"/>
                </a:solidFill>
              </a:rPr>
              <a:t>en</a:t>
            </a:r>
            <a:r>
              <a:rPr lang="en-US" altLang="nl-NL" sz="2400" dirty="0">
                <a:solidFill>
                  <a:srgbClr val="002060"/>
                </a:solidFill>
              </a:rPr>
              <a:t> trends</a:t>
            </a:r>
            <a:br>
              <a:rPr lang="en-US" altLang="nl-NL" sz="2400" dirty="0">
                <a:solidFill>
                  <a:srgbClr val="002060"/>
                </a:solidFill>
              </a:rPr>
            </a:br>
            <a:r>
              <a:rPr lang="en-US" altLang="nl-NL" sz="2400" dirty="0">
                <a:solidFill>
                  <a:srgbClr val="002060"/>
                </a:solidFill>
              </a:rPr>
              <a:t>   Infographics: </a:t>
            </a:r>
            <a:r>
              <a:rPr lang="en-US" altLang="nl-NL" sz="2400" dirty="0" err="1">
                <a:solidFill>
                  <a:srgbClr val="002060"/>
                </a:solidFill>
              </a:rPr>
              <a:t>samenvatting</a:t>
            </a:r>
            <a:r>
              <a:rPr lang="en-US" altLang="nl-NL" sz="2400" dirty="0">
                <a:solidFill>
                  <a:srgbClr val="002060"/>
                </a:solidFill>
              </a:rPr>
              <a:t> van de </a:t>
            </a:r>
            <a:r>
              <a:rPr lang="en-US" altLang="nl-NL" sz="2400" dirty="0" err="1">
                <a:solidFill>
                  <a:srgbClr val="002060"/>
                </a:solidFill>
              </a:rPr>
              <a:t>belangrijkste</a:t>
            </a:r>
            <a:r>
              <a:rPr lang="en-US" altLang="nl-NL" sz="2400" dirty="0">
                <a:solidFill>
                  <a:srgbClr val="002060"/>
                </a:solidFill>
              </a:rPr>
              <a:t> </a:t>
            </a:r>
            <a:r>
              <a:rPr lang="en-US" altLang="nl-NL" sz="2400" dirty="0" err="1">
                <a:solidFill>
                  <a:srgbClr val="002060"/>
                </a:solidFill>
              </a:rPr>
              <a:t>resultaten</a:t>
            </a:r>
            <a:br>
              <a:rPr lang="en-US" altLang="nl-NL" sz="2400" dirty="0">
                <a:solidFill>
                  <a:srgbClr val="002060"/>
                </a:solidFill>
              </a:rPr>
            </a:br>
            <a:endParaRPr lang="en-US" altLang="nl-NL" sz="2400" dirty="0">
              <a:solidFill>
                <a:srgbClr val="002060"/>
              </a:solidFill>
            </a:endParaRPr>
          </a:p>
          <a:p>
            <a:pPr>
              <a:defRPr/>
            </a:pPr>
            <a:r>
              <a:rPr lang="en-US" altLang="nl-NL" sz="2400" dirty="0" err="1">
                <a:solidFill>
                  <a:srgbClr val="002060"/>
                </a:solidFill>
              </a:rPr>
              <a:t>Aanvullende</a:t>
            </a:r>
            <a:r>
              <a:rPr lang="en-US" altLang="nl-NL" sz="2400" dirty="0">
                <a:solidFill>
                  <a:srgbClr val="002060"/>
                </a:solidFill>
              </a:rPr>
              <a:t> </a:t>
            </a:r>
            <a:r>
              <a:rPr lang="en-US" altLang="nl-NL" sz="2400" dirty="0" err="1">
                <a:solidFill>
                  <a:srgbClr val="002060"/>
                </a:solidFill>
              </a:rPr>
              <a:t>informatie</a:t>
            </a:r>
            <a:r>
              <a:rPr lang="en-US" altLang="nl-NL" sz="2400" dirty="0">
                <a:solidFill>
                  <a:srgbClr val="002060"/>
                </a:solidFill>
              </a:rPr>
              <a:t>:</a:t>
            </a:r>
            <a:br>
              <a:rPr lang="en-US" altLang="nl-NL" sz="2400" dirty="0">
                <a:solidFill>
                  <a:srgbClr val="002060"/>
                </a:solidFill>
              </a:rPr>
            </a:br>
            <a:br>
              <a:rPr lang="en-US" altLang="nl-NL" sz="2400" dirty="0">
                <a:solidFill>
                  <a:srgbClr val="002060"/>
                </a:solidFill>
              </a:rPr>
            </a:br>
            <a:r>
              <a:rPr lang="en-US" altLang="nl-NL" sz="2400" dirty="0">
                <a:solidFill>
                  <a:srgbClr val="002060"/>
                </a:solidFill>
              </a:rPr>
              <a:t>Yvonne Meertens (</a:t>
            </a:r>
            <a:r>
              <a:rPr lang="en-US" altLang="nl-NL" sz="2400" dirty="0">
                <a:solidFill>
                  <a:srgbClr val="002060"/>
                </a:solidFill>
                <a:hlinkClick r:id="rId4"/>
              </a:rPr>
              <a:t>y.meertens@ggdbzo.nl</a:t>
            </a:r>
            <a:r>
              <a:rPr lang="en-US" altLang="nl-NL" sz="2400" dirty="0">
                <a:solidFill>
                  <a:srgbClr val="002060"/>
                </a:solidFill>
              </a:rPr>
              <a:t>)</a:t>
            </a:r>
          </a:p>
          <a:p>
            <a:pPr>
              <a:defRPr/>
            </a:pPr>
            <a:endParaRPr lang="en-US" altLang="nl-NL" sz="2400" dirty="0">
              <a:solidFill>
                <a:srgbClr val="002060"/>
              </a:solidFill>
            </a:endParaRPr>
          </a:p>
          <a:p>
            <a:pPr>
              <a:defRPr/>
            </a:pPr>
            <a:endParaRPr lang="en-US" altLang="nl-NL" sz="2400" dirty="0">
              <a:solidFill>
                <a:srgbClr val="002060"/>
              </a:solidFill>
            </a:endParaRPr>
          </a:p>
          <a:p>
            <a:pPr>
              <a:defRPr/>
            </a:pPr>
            <a:endParaRPr lang="en-US" altLang="nl-NL" sz="2400" dirty="0">
              <a:solidFill>
                <a:srgbClr val="002060"/>
              </a:solidFill>
            </a:endParaRPr>
          </a:p>
          <a:p>
            <a:pPr marL="0" indent="0">
              <a:buNone/>
              <a:defRPr/>
            </a:pPr>
            <a:r>
              <a:rPr lang="en-US" altLang="nl-NL" sz="2400" dirty="0">
                <a:solidFill>
                  <a:srgbClr val="002060"/>
                </a:solidFill>
              </a:rPr>
              <a:t>   </a:t>
            </a:r>
          </a:p>
          <a:p>
            <a:pPr marL="0" indent="0">
              <a:buNone/>
              <a:defRPr/>
            </a:pPr>
            <a:endParaRPr lang="nl-NL" altLang="nl-NL" sz="2400" dirty="0">
              <a:solidFill>
                <a:srgbClr val="002060"/>
              </a:solidFill>
            </a:endParaRPr>
          </a:p>
        </p:txBody>
      </p:sp>
      <p:pic>
        <p:nvPicPr>
          <p:cNvPr id="36870" name="Afbeelding 3">
            <a:extLst>
              <a:ext uri="{FF2B5EF4-FFF2-40B4-BE49-F238E27FC236}">
                <a16:creationId xmlns:a16="http://schemas.microsoft.com/office/drawing/2014/main" id="{14EB07CC-5C85-4E2A-9951-636D7B250DD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430733" y="150554"/>
            <a:ext cx="165417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hoek 4">
            <a:extLst>
              <a:ext uri="{FF2B5EF4-FFF2-40B4-BE49-F238E27FC236}">
                <a16:creationId xmlns:a16="http://schemas.microsoft.com/office/drawing/2014/main" id="{8C46C361-2151-43CC-8CBB-3F1B3D8EAF1F}"/>
              </a:ext>
            </a:extLst>
          </p:cNvPr>
          <p:cNvSpPr/>
          <p:nvPr/>
        </p:nvSpPr>
        <p:spPr>
          <a:xfrm>
            <a:off x="0" y="-84047"/>
            <a:ext cx="12192000" cy="107632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dirty="0">
                <a:solidFill>
                  <a:schemeClr val="bg1"/>
                </a:solidFill>
              </a:rPr>
              <a:t>Meer informatie?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B40E67A6-2E3E-438D-8C72-BAB5B4D8E8F6}"/>
              </a:ext>
            </a:extLst>
          </p:cNvPr>
          <p:cNvSpPr txBox="1"/>
          <p:nvPr/>
        </p:nvSpPr>
        <p:spPr>
          <a:xfrm>
            <a:off x="190500" y="0"/>
            <a:ext cx="609600" cy="561975"/>
          </a:xfrm>
          <a:prstGeom prst="rect">
            <a:avLst/>
          </a:prstGeom>
          <a:solidFill>
            <a:srgbClr val="FFFFFF"/>
          </a:solidFill>
        </p:spPr>
        <p:txBody>
          <a:bodyPr wrap="square" rtlCol="0">
            <a:spAutoFit/>
          </a:bodyPr>
          <a:lstStyle/>
          <a:p>
            <a:endParaRPr lang="nl-NL" dirty="0"/>
          </a:p>
        </p:txBody>
      </p:sp>
      <p:sp>
        <p:nvSpPr>
          <p:cNvPr id="2" name="Rechthoek 1">
            <a:extLst>
              <a:ext uri="{FF2B5EF4-FFF2-40B4-BE49-F238E27FC236}">
                <a16:creationId xmlns:a16="http://schemas.microsoft.com/office/drawing/2014/main" id="{B2ACDBF4-145C-4211-8F60-2341E67046BB}"/>
              </a:ext>
            </a:extLst>
          </p:cNvPr>
          <p:cNvSpPr/>
          <p:nvPr/>
        </p:nvSpPr>
        <p:spPr>
          <a:xfrm>
            <a:off x="0" y="0"/>
            <a:ext cx="12192000" cy="107632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000" dirty="0">
                <a:solidFill>
                  <a:schemeClr val="bg1"/>
                </a:solidFill>
              </a:rPr>
              <a:t>Ervaren gezondheid</a:t>
            </a:r>
          </a:p>
        </p:txBody>
      </p:sp>
      <p:graphicFrame>
        <p:nvGraphicFramePr>
          <p:cNvPr id="16" name="Grafiek 15">
            <a:extLst>
              <a:ext uri="{FF2B5EF4-FFF2-40B4-BE49-F238E27FC236}">
                <a16:creationId xmlns:a16="http://schemas.microsoft.com/office/drawing/2014/main" id="{96166A7C-3133-4689-86EA-F33B2DDA0FF6}"/>
              </a:ext>
            </a:extLst>
          </p:cNvPr>
          <p:cNvGraphicFramePr/>
          <p:nvPr>
            <p:extLst>
              <p:ext uri="{D42A27DB-BD31-4B8C-83A1-F6EECF244321}">
                <p14:modId xmlns:p14="http://schemas.microsoft.com/office/powerpoint/2010/main" val="628035252"/>
              </p:ext>
            </p:extLst>
          </p:nvPr>
        </p:nvGraphicFramePr>
        <p:xfrm>
          <a:off x="2032000" y="2383214"/>
          <a:ext cx="8128000" cy="4474786"/>
        </p:xfrm>
        <a:graphic>
          <a:graphicData uri="http://schemas.openxmlformats.org/drawingml/2006/chart">
            <c:chart xmlns:c="http://schemas.openxmlformats.org/drawingml/2006/chart" xmlns:r="http://schemas.openxmlformats.org/officeDocument/2006/relationships" r:id="rId3"/>
          </a:graphicData>
        </a:graphic>
      </p:graphicFrame>
      <p:sp>
        <p:nvSpPr>
          <p:cNvPr id="17" name="Tekstvak 16">
            <a:extLst>
              <a:ext uri="{FF2B5EF4-FFF2-40B4-BE49-F238E27FC236}">
                <a16:creationId xmlns:a16="http://schemas.microsoft.com/office/drawing/2014/main" id="{847A47F9-9A14-4C8D-83BA-393B57FCBC1D}"/>
              </a:ext>
            </a:extLst>
          </p:cNvPr>
          <p:cNvSpPr txBox="1"/>
          <p:nvPr/>
        </p:nvSpPr>
        <p:spPr>
          <a:xfrm>
            <a:off x="2073609" y="2044660"/>
            <a:ext cx="6929610" cy="338554"/>
          </a:xfrm>
          <a:prstGeom prst="rect">
            <a:avLst/>
          </a:prstGeom>
          <a:noFill/>
        </p:spPr>
        <p:txBody>
          <a:bodyPr wrap="square" rtlCol="0">
            <a:spAutoFit/>
          </a:bodyPr>
          <a:lstStyle/>
          <a:p>
            <a:r>
              <a:rPr lang="nl-NL" sz="1600" b="1" dirty="0">
                <a:solidFill>
                  <a:srgbClr val="002060"/>
                </a:solidFill>
                <a:latin typeface="Verdana" panose="020B0604030504040204" pitchFamily="34" charset="0"/>
                <a:ea typeface="Verdana" panose="020B0604030504040204" pitchFamily="34" charset="0"/>
              </a:rPr>
              <a:t>Ervaart de eigen gezondheid als (heel) goed:</a:t>
            </a:r>
          </a:p>
        </p:txBody>
      </p:sp>
      <p:pic>
        <p:nvPicPr>
          <p:cNvPr id="8" name="Afbeelding 7">
            <a:extLst>
              <a:ext uri="{FF2B5EF4-FFF2-40B4-BE49-F238E27FC236}">
                <a16:creationId xmlns:a16="http://schemas.microsoft.com/office/drawing/2014/main" id="{2D47B3BA-F83A-4126-B412-5CEC67558F8E}"/>
              </a:ext>
            </a:extLst>
          </p:cNvPr>
          <p:cNvPicPr>
            <a:picLocks noChangeAspect="1"/>
          </p:cNvPicPr>
          <p:nvPr/>
        </p:nvPicPr>
        <p:blipFill rotWithShape="1">
          <a:blip r:embed="rId4">
            <a:extLst>
              <a:ext uri="{28A0092B-C50C-407E-A947-70E740481C1C}">
                <a14:useLocalDpi xmlns:a14="http://schemas.microsoft.com/office/drawing/2010/main" val="0"/>
              </a:ext>
            </a:extLst>
          </a:blip>
          <a:srcRect l="3608" t="1038" r="69807" b="52147"/>
          <a:stretch/>
        </p:blipFill>
        <p:spPr>
          <a:xfrm>
            <a:off x="616946" y="-23553"/>
            <a:ext cx="1576340" cy="1984556"/>
          </a:xfrm>
          <a:prstGeom prst="rect">
            <a:avLst/>
          </a:prstGeom>
        </p:spPr>
      </p:pic>
    </p:spTree>
    <p:extLst>
      <p:ext uri="{BB962C8B-B14F-4D97-AF65-F5344CB8AC3E}">
        <p14:creationId xmlns:p14="http://schemas.microsoft.com/office/powerpoint/2010/main" val="13377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B40E67A6-2E3E-438D-8C72-BAB5B4D8E8F6}"/>
              </a:ext>
            </a:extLst>
          </p:cNvPr>
          <p:cNvSpPr txBox="1"/>
          <p:nvPr/>
        </p:nvSpPr>
        <p:spPr>
          <a:xfrm>
            <a:off x="190500" y="0"/>
            <a:ext cx="609600" cy="561975"/>
          </a:xfrm>
          <a:prstGeom prst="rect">
            <a:avLst/>
          </a:prstGeom>
          <a:solidFill>
            <a:srgbClr val="FFFFFF"/>
          </a:solidFill>
        </p:spPr>
        <p:txBody>
          <a:bodyPr wrap="square" rtlCol="0">
            <a:spAutoFit/>
          </a:bodyPr>
          <a:lstStyle/>
          <a:p>
            <a:endParaRPr lang="nl-NL" dirty="0"/>
          </a:p>
        </p:txBody>
      </p:sp>
      <p:sp>
        <p:nvSpPr>
          <p:cNvPr id="2" name="Rechthoek 1">
            <a:extLst>
              <a:ext uri="{FF2B5EF4-FFF2-40B4-BE49-F238E27FC236}">
                <a16:creationId xmlns:a16="http://schemas.microsoft.com/office/drawing/2014/main" id="{B2ACDBF4-145C-4211-8F60-2341E67046BB}"/>
              </a:ext>
            </a:extLst>
          </p:cNvPr>
          <p:cNvSpPr/>
          <p:nvPr/>
        </p:nvSpPr>
        <p:spPr>
          <a:xfrm>
            <a:off x="0" y="0"/>
            <a:ext cx="12192000" cy="107632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000" dirty="0">
                <a:solidFill>
                  <a:schemeClr val="bg1"/>
                </a:solidFill>
              </a:rPr>
              <a:t>Psychisch welbevinden</a:t>
            </a:r>
          </a:p>
        </p:txBody>
      </p:sp>
      <p:pic>
        <p:nvPicPr>
          <p:cNvPr id="8" name="Afbeelding 7">
            <a:extLst>
              <a:ext uri="{FF2B5EF4-FFF2-40B4-BE49-F238E27FC236}">
                <a16:creationId xmlns:a16="http://schemas.microsoft.com/office/drawing/2014/main" id="{9FC61D3A-1F4F-4989-BAE3-CE24F7FDD6F9}"/>
              </a:ext>
            </a:extLst>
          </p:cNvPr>
          <p:cNvPicPr>
            <a:picLocks noChangeAspect="1"/>
          </p:cNvPicPr>
          <p:nvPr/>
        </p:nvPicPr>
        <p:blipFill rotWithShape="1">
          <a:blip r:embed="rId3">
            <a:extLst>
              <a:ext uri="{28A0092B-C50C-407E-A947-70E740481C1C}">
                <a14:useLocalDpi xmlns:a14="http://schemas.microsoft.com/office/drawing/2010/main" val="0"/>
              </a:ext>
            </a:extLst>
          </a:blip>
          <a:srcRect l="34536" t="1186" r="37608" b="52522"/>
          <a:stretch/>
        </p:blipFill>
        <p:spPr>
          <a:xfrm>
            <a:off x="584823" y="0"/>
            <a:ext cx="1670370" cy="1984556"/>
          </a:xfrm>
          <a:prstGeom prst="rect">
            <a:avLst/>
          </a:prstGeom>
        </p:spPr>
      </p:pic>
      <p:graphicFrame>
        <p:nvGraphicFramePr>
          <p:cNvPr id="9" name="Grafiek 8">
            <a:extLst>
              <a:ext uri="{FF2B5EF4-FFF2-40B4-BE49-F238E27FC236}">
                <a16:creationId xmlns:a16="http://schemas.microsoft.com/office/drawing/2014/main" id="{75E75E74-D15E-4850-BB5A-0A823202380F}"/>
              </a:ext>
            </a:extLst>
          </p:cNvPr>
          <p:cNvGraphicFramePr/>
          <p:nvPr>
            <p:extLst>
              <p:ext uri="{D42A27DB-BD31-4B8C-83A1-F6EECF244321}">
                <p14:modId xmlns:p14="http://schemas.microsoft.com/office/powerpoint/2010/main" val="2568835918"/>
              </p:ext>
            </p:extLst>
          </p:nvPr>
        </p:nvGraphicFramePr>
        <p:xfrm>
          <a:off x="1001367" y="2167984"/>
          <a:ext cx="4391025" cy="46900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Tabel 10">
            <a:extLst>
              <a:ext uri="{FF2B5EF4-FFF2-40B4-BE49-F238E27FC236}">
                <a16:creationId xmlns:a16="http://schemas.microsoft.com/office/drawing/2014/main" id="{275C5528-B43A-4B52-A6FC-2EB698062917}"/>
              </a:ext>
            </a:extLst>
          </p:cNvPr>
          <p:cNvGraphicFramePr>
            <a:graphicFrameLocks noGrp="1"/>
          </p:cNvGraphicFramePr>
          <p:nvPr>
            <p:extLst>
              <p:ext uri="{D42A27DB-BD31-4B8C-83A1-F6EECF244321}">
                <p14:modId xmlns:p14="http://schemas.microsoft.com/office/powerpoint/2010/main" val="284653309"/>
              </p:ext>
            </p:extLst>
          </p:nvPr>
        </p:nvGraphicFramePr>
        <p:xfrm>
          <a:off x="6648748" y="3008219"/>
          <a:ext cx="3971512" cy="1596831"/>
        </p:xfrm>
        <a:graphic>
          <a:graphicData uri="http://schemas.openxmlformats.org/drawingml/2006/table">
            <a:tbl>
              <a:tblPr firstRow="1" bandRow="1"/>
              <a:tblGrid>
                <a:gridCol w="2615999">
                  <a:extLst>
                    <a:ext uri="{9D8B030D-6E8A-4147-A177-3AD203B41FA5}">
                      <a16:colId xmlns:a16="http://schemas.microsoft.com/office/drawing/2014/main" val="199267572"/>
                    </a:ext>
                  </a:extLst>
                </a:gridCol>
                <a:gridCol w="1355513">
                  <a:extLst>
                    <a:ext uri="{9D8B030D-6E8A-4147-A177-3AD203B41FA5}">
                      <a16:colId xmlns:a16="http://schemas.microsoft.com/office/drawing/2014/main" val="219312331"/>
                    </a:ext>
                  </a:extLst>
                </a:gridCol>
              </a:tblGrid>
              <a:tr h="513786">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r>
                        <a:rPr lang="nl-NL" sz="1600" b="0" dirty="0">
                          <a:solidFill>
                            <a:srgbClr val="002060"/>
                          </a:solidFill>
                        </a:rPr>
                        <a:t>Gentiaan</a:t>
                      </a:r>
                      <a:endParaRPr lang="nl-NL" sz="1600" b="0" dirty="0">
                        <a:solidFill>
                          <a:srgbClr val="002060"/>
                        </a:solidFill>
                        <a:latin typeface="Candara" panose="020E0502030303020204" pitchFamily="34" charset="0"/>
                      </a:endParaRPr>
                    </a:p>
                  </a:txBody>
                  <a:tcPr>
                    <a:lnL>
                      <a:noFill/>
                    </a:lnL>
                    <a:lnR>
                      <a:noFill/>
                    </a:lnR>
                    <a:lnT w="12700" cmpd="sng">
                      <a:solidFill>
                        <a:srgbClr val="4F81BD"/>
                      </a:solidFill>
                    </a:lnT>
                    <a:lnB w="12700" cmpd="sng">
                      <a:solidFill>
                        <a:srgbClr val="4F81BD"/>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r>
                        <a:rPr lang="nl-NL" sz="1600" b="0" dirty="0">
                          <a:solidFill>
                            <a:srgbClr val="002060"/>
                          </a:solidFill>
                        </a:rPr>
                        <a:t>26%</a:t>
                      </a:r>
                      <a:endParaRPr lang="nl-NL" sz="1600" b="0" dirty="0">
                        <a:solidFill>
                          <a:srgbClr val="002060"/>
                        </a:solidFill>
                        <a:latin typeface="Candara" panose="020E0502030303020204" pitchFamily="34" charset="0"/>
                      </a:endParaRPr>
                    </a:p>
                  </a:txBody>
                  <a:tcPr>
                    <a:lnL>
                      <a:noFill/>
                    </a:lnL>
                    <a:lnR>
                      <a:noFill/>
                    </a:lnR>
                    <a:lnT w="12700" cmpd="sng">
                      <a:solidFill>
                        <a:srgbClr val="4F81BD"/>
                      </a:solidFill>
                    </a:lnT>
                    <a:lnB w="12700" cmpd="sng">
                      <a:solidFill>
                        <a:srgbClr val="4F81BD"/>
                      </a:solidFill>
                    </a:lnB>
                    <a:lnTlToBr w="12700" cmpd="sng">
                      <a:noFill/>
                      <a:prstDash val="solid"/>
                    </a:lnTlToBr>
                    <a:lnBlToTr w="12700" cmpd="sng">
                      <a:noFill/>
                      <a:prstDash val="solid"/>
                    </a:lnBlToTr>
                    <a:noFill/>
                  </a:tcPr>
                </a:tc>
                <a:extLst>
                  <a:ext uri="{0D108BD9-81ED-4DB2-BD59-A6C34878D82A}">
                    <a16:rowId xmlns:a16="http://schemas.microsoft.com/office/drawing/2014/main" val="3384853522"/>
                  </a:ext>
                </a:extLst>
              </a:tr>
              <a:tr h="468496">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kern="1200" dirty="0">
                          <a:solidFill>
                            <a:srgbClr val="002060"/>
                          </a:solidFill>
                        </a:rPr>
                        <a:t>Breugel</a:t>
                      </a:r>
                      <a:endParaRPr lang="nl-NL" sz="1600" kern="1200" dirty="0">
                        <a:solidFill>
                          <a:srgbClr val="002060"/>
                        </a:solidFill>
                        <a:latin typeface="Candara" panose="020E0502030303020204" pitchFamily="34" charset="0"/>
                        <a:ea typeface="+mn-ea"/>
                        <a:cs typeface="+mn-cs"/>
                      </a:endParaRPr>
                    </a:p>
                  </a:txBody>
                  <a:tcPr>
                    <a:lnL>
                      <a:noFill/>
                    </a:lnL>
                    <a:lnR>
                      <a:noFill/>
                    </a:lnR>
                    <a:lnT w="12700" cmpd="sng">
                      <a:solidFill>
                        <a:srgbClr val="4F81BD"/>
                      </a:solidFill>
                    </a:lnT>
                    <a:lnB>
                      <a:noFill/>
                    </a:lnB>
                    <a:lnTlToBr w="12700" cmpd="sng">
                      <a:noFill/>
                      <a:prstDash val="solid"/>
                    </a:lnTlToBr>
                    <a:lnBlToTr w="12700" cmpd="sng">
                      <a:noFill/>
                      <a:prstDash val="solid"/>
                    </a:lnBlToTr>
                    <a:solidFill>
                      <a:srgbClr val="4F81BD">
                        <a:alpha val="20000"/>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nl-NL" sz="1600" kern="1200" dirty="0">
                          <a:solidFill>
                            <a:srgbClr val="002060"/>
                          </a:solidFill>
                        </a:rPr>
                        <a:t>18%</a:t>
                      </a:r>
                      <a:endParaRPr lang="nl-NL" sz="1600" kern="1200" dirty="0">
                        <a:solidFill>
                          <a:srgbClr val="002060"/>
                        </a:solidFill>
                        <a:latin typeface="Candara" panose="020E0502030303020204" pitchFamily="34" charset="0"/>
                        <a:ea typeface="+mn-ea"/>
                        <a:cs typeface="+mn-cs"/>
                      </a:endParaRPr>
                    </a:p>
                  </a:txBody>
                  <a:tcPr>
                    <a:lnL>
                      <a:noFill/>
                    </a:lnL>
                    <a:lnR>
                      <a:noFill/>
                    </a:lnR>
                    <a:lnT w="12700" cmpd="sng">
                      <a:solidFill>
                        <a:srgbClr val="4F81BD"/>
                      </a:solidFill>
                    </a:lnT>
                    <a:lnB>
                      <a:noFill/>
                    </a:lnB>
                    <a:lnTlToBr w="12700" cmpd="sng">
                      <a:noFill/>
                      <a:prstDash val="solid"/>
                    </a:lnTlToBr>
                    <a:lnBlToTr w="12700" cmpd="sng">
                      <a:noFill/>
                      <a:prstDash val="solid"/>
                    </a:lnBlToTr>
                    <a:solidFill>
                      <a:srgbClr val="4F81BD">
                        <a:alpha val="20000"/>
                      </a:srgbClr>
                    </a:solidFill>
                  </a:tcPr>
                </a:tc>
                <a:extLst>
                  <a:ext uri="{0D108BD9-81ED-4DB2-BD59-A6C34878D82A}">
                    <a16:rowId xmlns:a16="http://schemas.microsoft.com/office/drawing/2014/main" val="162162615"/>
                  </a:ext>
                </a:extLst>
              </a:tr>
              <a:tr h="614549">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nl-NL" sz="1600" kern="1200" dirty="0">
                          <a:solidFill>
                            <a:srgbClr val="002060"/>
                          </a:solidFill>
                        </a:rPr>
                        <a:t>Son</a:t>
                      </a:r>
                      <a:endParaRPr lang="nl-NL" sz="1600" kern="1200" dirty="0">
                        <a:solidFill>
                          <a:srgbClr val="002060"/>
                        </a:solidFill>
                        <a:latin typeface="Candara" panose="020E0502030303020204" pitchFamily="34" charset="0"/>
                        <a:ea typeface="+mn-ea"/>
                        <a:cs typeface="+mn-cs"/>
                      </a:endParaRPr>
                    </a:p>
                  </a:txBody>
                  <a:tcPr>
                    <a:lnL>
                      <a:noFill/>
                    </a:lnL>
                    <a:lnR>
                      <a:noFill/>
                    </a:lnR>
                    <a:lnT>
                      <a:noFill/>
                    </a:lnT>
                    <a:lnB w="12700" cmpd="sng">
                      <a:solidFill>
                        <a:srgbClr val="4F81BD"/>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nl-NL" sz="1600" kern="1200" dirty="0">
                          <a:solidFill>
                            <a:srgbClr val="002060"/>
                          </a:solidFill>
                        </a:rPr>
                        <a:t>12%</a:t>
                      </a:r>
                      <a:endParaRPr lang="nl-NL" sz="1600" kern="1200" dirty="0">
                        <a:solidFill>
                          <a:srgbClr val="002060"/>
                        </a:solidFill>
                        <a:latin typeface="Candara" panose="020E0502030303020204" pitchFamily="34" charset="0"/>
                        <a:ea typeface="+mn-ea"/>
                        <a:cs typeface="+mn-cs"/>
                      </a:endParaRPr>
                    </a:p>
                  </a:txBody>
                  <a:tcPr>
                    <a:lnL>
                      <a:noFill/>
                    </a:lnL>
                    <a:lnR>
                      <a:noFill/>
                    </a:lnR>
                    <a:lnT>
                      <a:noFill/>
                    </a:lnT>
                    <a:lnB w="12700" cmpd="sng">
                      <a:solidFill>
                        <a:srgbClr val="4F81BD"/>
                      </a:solidFill>
                    </a:lnB>
                    <a:lnTlToBr w="12700" cmpd="sng">
                      <a:noFill/>
                      <a:prstDash val="solid"/>
                    </a:lnTlToBr>
                    <a:lnBlToTr w="12700" cmpd="sng">
                      <a:noFill/>
                      <a:prstDash val="solid"/>
                    </a:lnBlToTr>
                    <a:noFill/>
                  </a:tcPr>
                </a:tc>
                <a:extLst>
                  <a:ext uri="{0D108BD9-81ED-4DB2-BD59-A6C34878D82A}">
                    <a16:rowId xmlns:a16="http://schemas.microsoft.com/office/drawing/2014/main" val="4273505531"/>
                  </a:ext>
                </a:extLst>
              </a:tr>
            </a:tbl>
          </a:graphicData>
        </a:graphic>
      </p:graphicFrame>
      <p:pic>
        <p:nvPicPr>
          <p:cNvPr id="12" name="Graphic 11" descr="Terug silhouet">
            <a:extLst>
              <a:ext uri="{FF2B5EF4-FFF2-40B4-BE49-F238E27FC236}">
                <a16:creationId xmlns:a16="http://schemas.microsoft.com/office/drawing/2014/main" id="{C40D4494-F2DA-44D7-BD8D-B14690D7C69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74020">
            <a:off x="4692820" y="2894132"/>
            <a:ext cx="914400" cy="914400"/>
          </a:xfrm>
          <a:prstGeom prst="rect">
            <a:avLst/>
          </a:prstGeom>
        </p:spPr>
      </p:pic>
      <p:sp>
        <p:nvSpPr>
          <p:cNvPr id="3" name="Tekstvak 2">
            <a:extLst>
              <a:ext uri="{FF2B5EF4-FFF2-40B4-BE49-F238E27FC236}">
                <a16:creationId xmlns:a16="http://schemas.microsoft.com/office/drawing/2014/main" id="{ABA77BD1-29E2-4410-A5FF-4E780DDCBFF4}"/>
              </a:ext>
            </a:extLst>
          </p:cNvPr>
          <p:cNvSpPr txBox="1"/>
          <p:nvPr/>
        </p:nvSpPr>
        <p:spPr>
          <a:xfrm>
            <a:off x="6648748" y="2167984"/>
            <a:ext cx="3971512" cy="338554"/>
          </a:xfrm>
          <a:prstGeom prst="rect">
            <a:avLst/>
          </a:prstGeom>
          <a:noFill/>
        </p:spPr>
        <p:txBody>
          <a:bodyPr wrap="square" rtlCol="0">
            <a:spAutoFit/>
          </a:bodyPr>
          <a:lstStyle/>
          <a:p>
            <a:r>
              <a:rPr lang="nl-NL" sz="1600" b="1" dirty="0">
                <a:solidFill>
                  <a:srgbClr val="002060"/>
                </a:solidFill>
                <a:latin typeface="Verdana" panose="020B0604030504040204" pitchFamily="34" charset="0"/>
                <a:ea typeface="Verdana" panose="020B0604030504040204" pitchFamily="34" charset="0"/>
              </a:rPr>
              <a:t>Jongeren 12-18 jaar:</a:t>
            </a:r>
          </a:p>
        </p:txBody>
      </p:sp>
    </p:spTree>
    <p:extLst>
      <p:ext uri="{BB962C8B-B14F-4D97-AF65-F5344CB8AC3E}">
        <p14:creationId xmlns:p14="http://schemas.microsoft.com/office/powerpoint/2010/main" val="373685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B40E67A6-2E3E-438D-8C72-BAB5B4D8E8F6}"/>
              </a:ext>
            </a:extLst>
          </p:cNvPr>
          <p:cNvSpPr txBox="1"/>
          <p:nvPr/>
        </p:nvSpPr>
        <p:spPr>
          <a:xfrm>
            <a:off x="190500" y="0"/>
            <a:ext cx="609600" cy="561975"/>
          </a:xfrm>
          <a:prstGeom prst="rect">
            <a:avLst/>
          </a:prstGeom>
          <a:solidFill>
            <a:srgbClr val="FFFFFF"/>
          </a:solidFill>
        </p:spPr>
        <p:txBody>
          <a:bodyPr wrap="square" rtlCol="0">
            <a:spAutoFit/>
          </a:bodyPr>
          <a:lstStyle/>
          <a:p>
            <a:endParaRPr lang="nl-NL" dirty="0"/>
          </a:p>
        </p:txBody>
      </p:sp>
      <p:sp>
        <p:nvSpPr>
          <p:cNvPr id="2" name="Rechthoek 1">
            <a:extLst>
              <a:ext uri="{FF2B5EF4-FFF2-40B4-BE49-F238E27FC236}">
                <a16:creationId xmlns:a16="http://schemas.microsoft.com/office/drawing/2014/main" id="{B2ACDBF4-145C-4211-8F60-2341E67046BB}"/>
              </a:ext>
            </a:extLst>
          </p:cNvPr>
          <p:cNvSpPr/>
          <p:nvPr/>
        </p:nvSpPr>
        <p:spPr>
          <a:xfrm>
            <a:off x="0" y="0"/>
            <a:ext cx="12192000" cy="107632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000" dirty="0">
                <a:solidFill>
                  <a:schemeClr val="bg1"/>
                </a:solidFill>
              </a:rPr>
              <a:t>        Psychisch welbevinden</a:t>
            </a:r>
          </a:p>
        </p:txBody>
      </p:sp>
      <p:pic>
        <p:nvPicPr>
          <p:cNvPr id="8" name="Afbeelding 7">
            <a:extLst>
              <a:ext uri="{FF2B5EF4-FFF2-40B4-BE49-F238E27FC236}">
                <a16:creationId xmlns:a16="http://schemas.microsoft.com/office/drawing/2014/main" id="{9FC61D3A-1F4F-4989-BAE3-CE24F7FDD6F9}"/>
              </a:ext>
            </a:extLst>
          </p:cNvPr>
          <p:cNvPicPr>
            <a:picLocks noChangeAspect="1"/>
          </p:cNvPicPr>
          <p:nvPr/>
        </p:nvPicPr>
        <p:blipFill rotWithShape="1">
          <a:blip r:embed="rId3">
            <a:extLst>
              <a:ext uri="{28A0092B-C50C-407E-A947-70E740481C1C}">
                <a14:useLocalDpi xmlns:a14="http://schemas.microsoft.com/office/drawing/2010/main" val="0"/>
              </a:ext>
            </a:extLst>
          </a:blip>
          <a:srcRect l="34536" t="1186" r="37608" b="52522"/>
          <a:stretch/>
        </p:blipFill>
        <p:spPr>
          <a:xfrm>
            <a:off x="584823" y="0"/>
            <a:ext cx="1670370" cy="1984556"/>
          </a:xfrm>
          <a:prstGeom prst="rect">
            <a:avLst/>
          </a:prstGeom>
        </p:spPr>
      </p:pic>
      <p:pic>
        <p:nvPicPr>
          <p:cNvPr id="14" name="Afbeelding 13">
            <a:extLst>
              <a:ext uri="{FF2B5EF4-FFF2-40B4-BE49-F238E27FC236}">
                <a16:creationId xmlns:a16="http://schemas.microsoft.com/office/drawing/2014/main" id="{E275EDA4-1C03-41C2-BC20-31B593BE7997}"/>
              </a:ext>
            </a:extLst>
          </p:cNvPr>
          <p:cNvPicPr>
            <a:picLocks noChangeAspect="1"/>
          </p:cNvPicPr>
          <p:nvPr/>
        </p:nvPicPr>
        <p:blipFill>
          <a:blip r:embed="rId4"/>
          <a:stretch>
            <a:fillRect/>
          </a:stretch>
        </p:blipFill>
        <p:spPr>
          <a:xfrm>
            <a:off x="190500" y="2480576"/>
            <a:ext cx="6777669" cy="4212416"/>
          </a:xfrm>
          <a:prstGeom prst="rect">
            <a:avLst/>
          </a:prstGeom>
        </p:spPr>
      </p:pic>
      <p:sp>
        <p:nvSpPr>
          <p:cNvPr id="15" name="Tekstvak 14">
            <a:extLst>
              <a:ext uri="{FF2B5EF4-FFF2-40B4-BE49-F238E27FC236}">
                <a16:creationId xmlns:a16="http://schemas.microsoft.com/office/drawing/2014/main" id="{280ACEB5-77A5-407A-9DB8-6D21F67C4741}"/>
              </a:ext>
            </a:extLst>
          </p:cNvPr>
          <p:cNvSpPr txBox="1"/>
          <p:nvPr/>
        </p:nvSpPr>
        <p:spPr>
          <a:xfrm>
            <a:off x="114529" y="2168296"/>
            <a:ext cx="6929610" cy="323165"/>
          </a:xfrm>
          <a:prstGeom prst="rect">
            <a:avLst/>
          </a:prstGeom>
          <a:noFill/>
        </p:spPr>
        <p:txBody>
          <a:bodyPr wrap="square" rtlCol="0">
            <a:spAutoFit/>
          </a:bodyPr>
          <a:lstStyle/>
          <a:p>
            <a:r>
              <a:rPr lang="nl-NL" sz="1500" b="1" dirty="0">
                <a:solidFill>
                  <a:srgbClr val="002060"/>
                </a:solidFill>
                <a:latin typeface="Verdana" panose="020B0604030504040204" pitchFamily="34" charset="0"/>
                <a:ea typeface="Verdana" panose="020B0604030504040204" pitchFamily="34" charset="0"/>
              </a:rPr>
              <a:t>Heeft (heel) veel stress ervaren in de </a:t>
            </a:r>
            <a:r>
              <a:rPr lang="nl-NL" sz="1500" b="1" dirty="0" err="1">
                <a:solidFill>
                  <a:srgbClr val="002060"/>
                </a:solidFill>
                <a:latin typeface="Verdana" panose="020B0604030504040204" pitchFamily="34" charset="0"/>
                <a:ea typeface="Verdana" panose="020B0604030504040204" pitchFamily="34" charset="0"/>
              </a:rPr>
              <a:t>afg</a:t>
            </a:r>
            <a:r>
              <a:rPr lang="nl-NL" sz="1500" b="1" dirty="0">
                <a:solidFill>
                  <a:srgbClr val="002060"/>
                </a:solidFill>
                <a:latin typeface="Verdana" panose="020B0604030504040204" pitchFamily="34" charset="0"/>
                <a:ea typeface="Verdana" panose="020B0604030504040204" pitchFamily="34" charset="0"/>
              </a:rPr>
              <a:t>. 4 weken (18-64 </a:t>
            </a:r>
            <a:r>
              <a:rPr lang="nl-NL" sz="1500" b="1" dirty="0" err="1">
                <a:solidFill>
                  <a:srgbClr val="002060"/>
                </a:solidFill>
                <a:latin typeface="Verdana" panose="020B0604030504040204" pitchFamily="34" charset="0"/>
                <a:ea typeface="Verdana" panose="020B0604030504040204" pitchFamily="34" charset="0"/>
              </a:rPr>
              <a:t>jr</a:t>
            </a:r>
            <a:r>
              <a:rPr lang="nl-NL" sz="1500" b="1" dirty="0">
                <a:solidFill>
                  <a:srgbClr val="002060"/>
                </a:solidFill>
                <a:latin typeface="Verdana" panose="020B0604030504040204" pitchFamily="34" charset="0"/>
                <a:ea typeface="Verdana" panose="020B0604030504040204" pitchFamily="34" charset="0"/>
              </a:rPr>
              <a:t>) :</a:t>
            </a:r>
          </a:p>
        </p:txBody>
      </p:sp>
      <p:sp>
        <p:nvSpPr>
          <p:cNvPr id="16" name="Tekstvak 15">
            <a:extLst>
              <a:ext uri="{FF2B5EF4-FFF2-40B4-BE49-F238E27FC236}">
                <a16:creationId xmlns:a16="http://schemas.microsoft.com/office/drawing/2014/main" id="{2A38332E-340A-41B2-BCE5-0329FE6A41DC}"/>
              </a:ext>
            </a:extLst>
          </p:cNvPr>
          <p:cNvSpPr txBox="1"/>
          <p:nvPr/>
        </p:nvSpPr>
        <p:spPr>
          <a:xfrm>
            <a:off x="1759434" y="5080357"/>
            <a:ext cx="991518" cy="323165"/>
          </a:xfrm>
          <a:prstGeom prst="rect">
            <a:avLst/>
          </a:prstGeom>
          <a:noFill/>
        </p:spPr>
        <p:txBody>
          <a:bodyPr wrap="square" rtlCol="0">
            <a:spAutoFit/>
          </a:bodyPr>
          <a:lstStyle/>
          <a:p>
            <a:r>
              <a:rPr lang="nl-NL" sz="1500" dirty="0"/>
              <a:t>Son 21%</a:t>
            </a:r>
          </a:p>
        </p:txBody>
      </p:sp>
      <p:sp>
        <p:nvSpPr>
          <p:cNvPr id="17" name="Tekstvak 16">
            <a:extLst>
              <a:ext uri="{FF2B5EF4-FFF2-40B4-BE49-F238E27FC236}">
                <a16:creationId xmlns:a16="http://schemas.microsoft.com/office/drawing/2014/main" id="{EB6061BC-3EC1-4959-B600-A2090D52C0A4}"/>
              </a:ext>
            </a:extLst>
          </p:cNvPr>
          <p:cNvSpPr txBox="1"/>
          <p:nvPr/>
        </p:nvSpPr>
        <p:spPr>
          <a:xfrm>
            <a:off x="2738336" y="3969686"/>
            <a:ext cx="1290810" cy="323165"/>
          </a:xfrm>
          <a:prstGeom prst="rect">
            <a:avLst/>
          </a:prstGeom>
          <a:noFill/>
        </p:spPr>
        <p:txBody>
          <a:bodyPr wrap="square" rtlCol="0">
            <a:spAutoFit/>
          </a:bodyPr>
          <a:lstStyle/>
          <a:p>
            <a:r>
              <a:rPr lang="nl-NL" sz="1500" dirty="0"/>
              <a:t>Gentiaan 20%</a:t>
            </a:r>
          </a:p>
        </p:txBody>
      </p:sp>
      <p:sp>
        <p:nvSpPr>
          <p:cNvPr id="19" name="Tekstvak 18">
            <a:extLst>
              <a:ext uri="{FF2B5EF4-FFF2-40B4-BE49-F238E27FC236}">
                <a16:creationId xmlns:a16="http://schemas.microsoft.com/office/drawing/2014/main" id="{B565DBA4-5F6E-4158-A54C-A2F30C590305}"/>
              </a:ext>
            </a:extLst>
          </p:cNvPr>
          <p:cNvSpPr txBox="1"/>
          <p:nvPr/>
        </p:nvSpPr>
        <p:spPr>
          <a:xfrm>
            <a:off x="5264226" y="4757192"/>
            <a:ext cx="991518" cy="553998"/>
          </a:xfrm>
          <a:prstGeom prst="rect">
            <a:avLst/>
          </a:prstGeom>
          <a:noFill/>
        </p:spPr>
        <p:txBody>
          <a:bodyPr wrap="square" rtlCol="0">
            <a:spAutoFit/>
          </a:bodyPr>
          <a:lstStyle/>
          <a:p>
            <a:r>
              <a:rPr lang="nl-NL" sz="1500" dirty="0"/>
              <a:t>Breugel 29%</a:t>
            </a:r>
          </a:p>
        </p:txBody>
      </p:sp>
      <p:graphicFrame>
        <p:nvGraphicFramePr>
          <p:cNvPr id="22" name="Grafiek 21">
            <a:extLst>
              <a:ext uri="{FF2B5EF4-FFF2-40B4-BE49-F238E27FC236}">
                <a16:creationId xmlns:a16="http://schemas.microsoft.com/office/drawing/2014/main" id="{ECE4CDEC-C911-4013-A676-9A883586C562}"/>
              </a:ext>
            </a:extLst>
          </p:cNvPr>
          <p:cNvGraphicFramePr/>
          <p:nvPr>
            <p:extLst>
              <p:ext uri="{D42A27DB-BD31-4B8C-83A1-F6EECF244321}">
                <p14:modId xmlns:p14="http://schemas.microsoft.com/office/powerpoint/2010/main" val="2467286063"/>
              </p:ext>
            </p:extLst>
          </p:nvPr>
        </p:nvGraphicFramePr>
        <p:xfrm>
          <a:off x="7086830" y="2480576"/>
          <a:ext cx="4990641" cy="36245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07211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B40E67A6-2E3E-438D-8C72-BAB5B4D8E8F6}"/>
              </a:ext>
            </a:extLst>
          </p:cNvPr>
          <p:cNvSpPr txBox="1"/>
          <p:nvPr/>
        </p:nvSpPr>
        <p:spPr>
          <a:xfrm>
            <a:off x="190500" y="0"/>
            <a:ext cx="609600" cy="561975"/>
          </a:xfrm>
          <a:prstGeom prst="rect">
            <a:avLst/>
          </a:prstGeom>
          <a:solidFill>
            <a:srgbClr val="FFFFFF"/>
          </a:solidFill>
        </p:spPr>
        <p:txBody>
          <a:bodyPr wrap="square" rtlCol="0">
            <a:spAutoFit/>
          </a:bodyPr>
          <a:lstStyle/>
          <a:p>
            <a:endParaRPr lang="nl-NL" dirty="0"/>
          </a:p>
        </p:txBody>
      </p:sp>
      <p:sp>
        <p:nvSpPr>
          <p:cNvPr id="2" name="Rechthoek 1">
            <a:extLst>
              <a:ext uri="{FF2B5EF4-FFF2-40B4-BE49-F238E27FC236}">
                <a16:creationId xmlns:a16="http://schemas.microsoft.com/office/drawing/2014/main" id="{B2ACDBF4-145C-4211-8F60-2341E67046BB}"/>
              </a:ext>
            </a:extLst>
          </p:cNvPr>
          <p:cNvSpPr/>
          <p:nvPr/>
        </p:nvSpPr>
        <p:spPr>
          <a:xfrm>
            <a:off x="0" y="0"/>
            <a:ext cx="12192000" cy="107632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000" dirty="0">
                <a:solidFill>
                  <a:schemeClr val="bg1"/>
                </a:solidFill>
              </a:rPr>
              <a:t>        Psychisch welbevinden</a:t>
            </a:r>
          </a:p>
        </p:txBody>
      </p:sp>
      <p:pic>
        <p:nvPicPr>
          <p:cNvPr id="8" name="Afbeelding 7">
            <a:extLst>
              <a:ext uri="{FF2B5EF4-FFF2-40B4-BE49-F238E27FC236}">
                <a16:creationId xmlns:a16="http://schemas.microsoft.com/office/drawing/2014/main" id="{9FC61D3A-1F4F-4989-BAE3-CE24F7FDD6F9}"/>
              </a:ext>
            </a:extLst>
          </p:cNvPr>
          <p:cNvPicPr>
            <a:picLocks noChangeAspect="1"/>
          </p:cNvPicPr>
          <p:nvPr/>
        </p:nvPicPr>
        <p:blipFill rotWithShape="1">
          <a:blip r:embed="rId3">
            <a:extLst>
              <a:ext uri="{28A0092B-C50C-407E-A947-70E740481C1C}">
                <a14:useLocalDpi xmlns:a14="http://schemas.microsoft.com/office/drawing/2010/main" val="0"/>
              </a:ext>
            </a:extLst>
          </a:blip>
          <a:srcRect l="34536" t="1186" r="37608" b="52522"/>
          <a:stretch/>
        </p:blipFill>
        <p:spPr>
          <a:xfrm>
            <a:off x="584823" y="0"/>
            <a:ext cx="1670370" cy="1984556"/>
          </a:xfrm>
          <a:prstGeom prst="rect">
            <a:avLst/>
          </a:prstGeom>
        </p:spPr>
      </p:pic>
      <p:pic>
        <p:nvPicPr>
          <p:cNvPr id="4" name="Afbeelding 3">
            <a:extLst>
              <a:ext uri="{FF2B5EF4-FFF2-40B4-BE49-F238E27FC236}">
                <a16:creationId xmlns:a16="http://schemas.microsoft.com/office/drawing/2014/main" id="{912827BC-A65B-4D7F-8C97-F861AB9D8825}"/>
              </a:ext>
            </a:extLst>
          </p:cNvPr>
          <p:cNvPicPr>
            <a:picLocks noChangeAspect="1"/>
          </p:cNvPicPr>
          <p:nvPr/>
        </p:nvPicPr>
        <p:blipFill>
          <a:blip r:embed="rId4"/>
          <a:stretch>
            <a:fillRect/>
          </a:stretch>
        </p:blipFill>
        <p:spPr>
          <a:xfrm>
            <a:off x="3285352" y="1257300"/>
            <a:ext cx="5846345" cy="5600700"/>
          </a:xfrm>
          <a:prstGeom prst="rect">
            <a:avLst/>
          </a:prstGeom>
        </p:spPr>
      </p:pic>
    </p:spTree>
    <p:extLst>
      <p:ext uri="{BB962C8B-B14F-4D97-AF65-F5344CB8AC3E}">
        <p14:creationId xmlns:p14="http://schemas.microsoft.com/office/powerpoint/2010/main" val="343066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B40E67A6-2E3E-438D-8C72-BAB5B4D8E8F6}"/>
              </a:ext>
            </a:extLst>
          </p:cNvPr>
          <p:cNvSpPr txBox="1"/>
          <p:nvPr/>
        </p:nvSpPr>
        <p:spPr>
          <a:xfrm>
            <a:off x="190500" y="0"/>
            <a:ext cx="609600" cy="561975"/>
          </a:xfrm>
          <a:prstGeom prst="rect">
            <a:avLst/>
          </a:prstGeom>
          <a:solidFill>
            <a:srgbClr val="FFFFFF"/>
          </a:solidFill>
        </p:spPr>
        <p:txBody>
          <a:bodyPr wrap="square" rtlCol="0">
            <a:spAutoFit/>
          </a:bodyPr>
          <a:lstStyle/>
          <a:p>
            <a:endParaRPr lang="nl-NL" dirty="0"/>
          </a:p>
        </p:txBody>
      </p:sp>
      <p:sp>
        <p:nvSpPr>
          <p:cNvPr id="2" name="Rechthoek 1">
            <a:extLst>
              <a:ext uri="{FF2B5EF4-FFF2-40B4-BE49-F238E27FC236}">
                <a16:creationId xmlns:a16="http://schemas.microsoft.com/office/drawing/2014/main" id="{B2ACDBF4-145C-4211-8F60-2341E67046BB}"/>
              </a:ext>
            </a:extLst>
          </p:cNvPr>
          <p:cNvSpPr/>
          <p:nvPr/>
        </p:nvSpPr>
        <p:spPr>
          <a:xfrm>
            <a:off x="0" y="0"/>
            <a:ext cx="12192000" cy="107632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dirty="0">
                <a:solidFill>
                  <a:schemeClr val="bg1"/>
                </a:solidFill>
              </a:rPr>
              <a:t>Eenzaamheid</a:t>
            </a:r>
          </a:p>
        </p:txBody>
      </p:sp>
      <p:pic>
        <p:nvPicPr>
          <p:cNvPr id="6" name="Afbeelding 5">
            <a:extLst>
              <a:ext uri="{FF2B5EF4-FFF2-40B4-BE49-F238E27FC236}">
                <a16:creationId xmlns:a16="http://schemas.microsoft.com/office/drawing/2014/main" id="{E3053D3D-78A1-4FB6-91DC-E7E213F10A51}"/>
              </a:ext>
            </a:extLst>
          </p:cNvPr>
          <p:cNvPicPr>
            <a:picLocks noChangeAspect="1"/>
          </p:cNvPicPr>
          <p:nvPr/>
        </p:nvPicPr>
        <p:blipFill rotWithShape="1">
          <a:blip r:embed="rId3">
            <a:extLst>
              <a:ext uri="{28A0092B-C50C-407E-A947-70E740481C1C}">
                <a14:useLocalDpi xmlns:a14="http://schemas.microsoft.com/office/drawing/2010/main" val="0"/>
              </a:ext>
            </a:extLst>
          </a:blip>
          <a:srcRect l="34583" t="49270" r="37833" b="16678"/>
          <a:stretch/>
        </p:blipFill>
        <p:spPr>
          <a:xfrm>
            <a:off x="646934" y="0"/>
            <a:ext cx="1610020" cy="1421176"/>
          </a:xfrm>
          <a:prstGeom prst="rect">
            <a:avLst/>
          </a:prstGeom>
        </p:spPr>
      </p:pic>
      <p:graphicFrame>
        <p:nvGraphicFramePr>
          <p:cNvPr id="11" name="Grafiek 10">
            <a:extLst>
              <a:ext uri="{FF2B5EF4-FFF2-40B4-BE49-F238E27FC236}">
                <a16:creationId xmlns:a16="http://schemas.microsoft.com/office/drawing/2014/main" id="{535A9242-F346-411C-B37C-564882321CF7}"/>
              </a:ext>
            </a:extLst>
          </p:cNvPr>
          <p:cNvGraphicFramePr>
            <a:graphicFrameLocks/>
          </p:cNvGraphicFramePr>
          <p:nvPr>
            <p:extLst>
              <p:ext uri="{D42A27DB-BD31-4B8C-83A1-F6EECF244321}">
                <p14:modId xmlns:p14="http://schemas.microsoft.com/office/powerpoint/2010/main" val="2000538798"/>
              </p:ext>
            </p:extLst>
          </p:nvPr>
        </p:nvGraphicFramePr>
        <p:xfrm>
          <a:off x="1333041" y="2237944"/>
          <a:ext cx="7216048" cy="4537430"/>
        </p:xfrm>
        <a:graphic>
          <a:graphicData uri="http://schemas.openxmlformats.org/drawingml/2006/chart">
            <c:chart xmlns:c="http://schemas.openxmlformats.org/drawingml/2006/chart" xmlns:r="http://schemas.openxmlformats.org/officeDocument/2006/relationships" r:id="rId4"/>
          </a:graphicData>
        </a:graphic>
      </p:graphicFrame>
      <p:sp>
        <p:nvSpPr>
          <p:cNvPr id="12" name="Stroomdiagram: Verbindingslijn 11">
            <a:extLst>
              <a:ext uri="{FF2B5EF4-FFF2-40B4-BE49-F238E27FC236}">
                <a16:creationId xmlns:a16="http://schemas.microsoft.com/office/drawing/2014/main" id="{B4B87101-BA9E-44D4-82EF-47C38D94400F}"/>
              </a:ext>
            </a:extLst>
          </p:cNvPr>
          <p:cNvSpPr/>
          <p:nvPr/>
        </p:nvSpPr>
        <p:spPr>
          <a:xfrm>
            <a:off x="9100524" y="1909097"/>
            <a:ext cx="1701948" cy="1519903"/>
          </a:xfrm>
          <a:prstGeom prst="flowChartConnector">
            <a:avLst/>
          </a:prstGeom>
          <a:solidFill>
            <a:schemeClr val="accent5">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Tekstvak 2">
            <a:extLst>
              <a:ext uri="{FF2B5EF4-FFF2-40B4-BE49-F238E27FC236}">
                <a16:creationId xmlns:a16="http://schemas.microsoft.com/office/drawing/2014/main" id="{26494E6E-64E1-4C74-ABF8-7906C1A8B4D9}"/>
              </a:ext>
            </a:extLst>
          </p:cNvPr>
          <p:cNvSpPr txBox="1"/>
          <p:nvPr/>
        </p:nvSpPr>
        <p:spPr>
          <a:xfrm>
            <a:off x="9223503" y="2694491"/>
            <a:ext cx="1455989" cy="523220"/>
          </a:xfrm>
          <a:prstGeom prst="rect">
            <a:avLst/>
          </a:prstGeom>
          <a:noFill/>
        </p:spPr>
        <p:txBody>
          <a:bodyPr wrap="square" rtlCol="0">
            <a:spAutoFit/>
          </a:bodyPr>
          <a:lstStyle/>
          <a:p>
            <a:pPr algn="ctr"/>
            <a:r>
              <a:rPr lang="nl-NL" sz="1400" dirty="0">
                <a:solidFill>
                  <a:schemeClr val="bg1"/>
                </a:solidFill>
                <a:latin typeface="Verdana" panose="020B0604030504040204" pitchFamily="34" charset="0"/>
                <a:ea typeface="Verdana" panose="020B0604030504040204" pitchFamily="34" charset="0"/>
              </a:rPr>
              <a:t>(zeer) ernstig eenzaam</a:t>
            </a:r>
          </a:p>
        </p:txBody>
      </p:sp>
      <p:pic>
        <p:nvPicPr>
          <p:cNvPr id="14" name="Graphic 13" descr="Terug silhouet">
            <a:extLst>
              <a:ext uri="{FF2B5EF4-FFF2-40B4-BE49-F238E27FC236}">
                <a16:creationId xmlns:a16="http://schemas.microsoft.com/office/drawing/2014/main" id="{5B2C46CE-5AF5-43FA-96EB-3170BE68150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74857" y="2365414"/>
            <a:ext cx="914400" cy="914400"/>
          </a:xfrm>
          <a:prstGeom prst="rect">
            <a:avLst/>
          </a:prstGeom>
        </p:spPr>
      </p:pic>
      <mc:AlternateContent xmlns:mc="http://schemas.openxmlformats.org/markup-compatibility/2006" xmlns:a14="http://schemas.microsoft.com/office/drawing/2010/main">
        <mc:Choice Requires="a14">
          <p:sp>
            <p:nvSpPr>
              <p:cNvPr id="16" name="Tekstvak 15">
                <a:extLst>
                  <a:ext uri="{FF2B5EF4-FFF2-40B4-BE49-F238E27FC236}">
                    <a16:creationId xmlns:a16="http://schemas.microsoft.com/office/drawing/2014/main" id="{8B77F548-095C-4106-AF73-E9A5BB097D72}"/>
                  </a:ext>
                </a:extLst>
              </p:cNvPr>
              <p:cNvSpPr txBox="1"/>
              <p:nvPr/>
            </p:nvSpPr>
            <p:spPr>
              <a:xfrm>
                <a:off x="9346484" y="2062545"/>
                <a:ext cx="425478" cy="58484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nl-NL" sz="3200" i="1" dirty="0" smtClean="0">
                          <a:solidFill>
                            <a:schemeClr val="bg1"/>
                          </a:solidFill>
                          <a:latin typeface="Cambria Math" panose="02040503050406030204" pitchFamily="18" charset="0"/>
                          <a:ea typeface="Cambria Math" panose="02040503050406030204" pitchFamily="18" charset="0"/>
                        </a:rPr>
                        <m:t>±</m:t>
                      </m:r>
                    </m:oMath>
                  </m:oMathPara>
                </a14:m>
                <a:endParaRPr lang="nl-NL" dirty="0">
                  <a:latin typeface="Verdana" panose="020B0604030504040204" pitchFamily="34" charset="0"/>
                  <a:ea typeface="Verdana" panose="020B0604030504040204" pitchFamily="34" charset="0"/>
                </a:endParaRPr>
              </a:p>
            </p:txBody>
          </p:sp>
        </mc:Choice>
        <mc:Fallback xmlns="">
          <p:sp>
            <p:nvSpPr>
              <p:cNvPr id="16" name="Tekstvak 15">
                <a:extLst>
                  <a:ext uri="{FF2B5EF4-FFF2-40B4-BE49-F238E27FC236}">
                    <a16:creationId xmlns:a16="http://schemas.microsoft.com/office/drawing/2014/main" id="{8B77F548-095C-4106-AF73-E9A5BB097D72}"/>
                  </a:ext>
                </a:extLst>
              </p:cNvPr>
              <p:cNvSpPr txBox="1">
                <a:spLocks noRot="1" noChangeAspect="1" noMove="1" noResize="1" noEditPoints="1" noAdjustHandles="1" noChangeArrowheads="1" noChangeShapeType="1" noTextEdit="1"/>
              </p:cNvSpPr>
              <p:nvPr/>
            </p:nvSpPr>
            <p:spPr>
              <a:xfrm>
                <a:off x="9346484" y="2062545"/>
                <a:ext cx="425478" cy="584840"/>
              </a:xfrm>
              <a:prstGeom prst="rect">
                <a:avLst/>
              </a:prstGeom>
              <a:blipFill>
                <a:blip r:embed="rId7"/>
                <a:stretch>
                  <a:fillRect/>
                </a:stretch>
              </a:blipFill>
            </p:spPr>
            <p:txBody>
              <a:bodyPr/>
              <a:lstStyle/>
              <a:p>
                <a:r>
                  <a:rPr lang="nl-NL">
                    <a:noFill/>
                  </a:rPr>
                  <a:t> </a:t>
                </a:r>
              </a:p>
            </p:txBody>
          </p:sp>
        </mc:Fallback>
      </mc:AlternateContent>
      <p:sp>
        <p:nvSpPr>
          <p:cNvPr id="18" name="Tekstvak 17">
            <a:extLst>
              <a:ext uri="{FF2B5EF4-FFF2-40B4-BE49-F238E27FC236}">
                <a16:creationId xmlns:a16="http://schemas.microsoft.com/office/drawing/2014/main" id="{78E2C5BD-C7AE-4411-B2F0-AB0769918777}"/>
              </a:ext>
            </a:extLst>
          </p:cNvPr>
          <p:cNvSpPr txBox="1"/>
          <p:nvPr/>
        </p:nvSpPr>
        <p:spPr>
          <a:xfrm>
            <a:off x="8912646" y="1421176"/>
            <a:ext cx="3360144" cy="369332"/>
          </a:xfrm>
          <a:prstGeom prst="rect">
            <a:avLst/>
          </a:prstGeom>
          <a:noFill/>
        </p:spPr>
        <p:txBody>
          <a:bodyPr wrap="square" rtlCol="0">
            <a:spAutoFit/>
          </a:bodyPr>
          <a:lstStyle/>
          <a:p>
            <a:r>
              <a:rPr lang="nl-NL" dirty="0">
                <a:solidFill>
                  <a:srgbClr val="002060"/>
                </a:solidFill>
                <a:latin typeface="Verdana" panose="020B0604030504040204" pitchFamily="34" charset="0"/>
                <a:ea typeface="Verdana" panose="020B0604030504040204" pitchFamily="34" charset="0"/>
              </a:rPr>
              <a:t>Inwoners vanaf 12 jaar:</a:t>
            </a:r>
          </a:p>
        </p:txBody>
      </p:sp>
      <p:sp>
        <p:nvSpPr>
          <p:cNvPr id="21" name="Tekstvak 20">
            <a:extLst>
              <a:ext uri="{FF2B5EF4-FFF2-40B4-BE49-F238E27FC236}">
                <a16:creationId xmlns:a16="http://schemas.microsoft.com/office/drawing/2014/main" id="{E6A57C0A-634C-48D3-958F-63E120DE6C41}"/>
              </a:ext>
            </a:extLst>
          </p:cNvPr>
          <p:cNvSpPr txBox="1"/>
          <p:nvPr/>
        </p:nvSpPr>
        <p:spPr>
          <a:xfrm>
            <a:off x="9592495" y="2155479"/>
            <a:ext cx="1086997" cy="461665"/>
          </a:xfrm>
          <a:prstGeom prst="rect">
            <a:avLst/>
          </a:prstGeom>
          <a:noFill/>
        </p:spPr>
        <p:txBody>
          <a:bodyPr wrap="square" rtlCol="0">
            <a:spAutoFit/>
          </a:bodyPr>
          <a:lstStyle/>
          <a:p>
            <a:r>
              <a:rPr lang="nl-NL" sz="2400" dirty="0">
                <a:solidFill>
                  <a:schemeClr val="bg1"/>
                </a:solidFill>
                <a:latin typeface="Verdana" panose="020B0604030504040204" pitchFamily="34" charset="0"/>
                <a:ea typeface="Verdana" panose="020B0604030504040204" pitchFamily="34" charset="0"/>
              </a:rPr>
              <a:t>1.570</a:t>
            </a:r>
          </a:p>
        </p:txBody>
      </p:sp>
      <p:sp>
        <p:nvSpPr>
          <p:cNvPr id="4" name="Tekstvak 3">
            <a:extLst>
              <a:ext uri="{FF2B5EF4-FFF2-40B4-BE49-F238E27FC236}">
                <a16:creationId xmlns:a16="http://schemas.microsoft.com/office/drawing/2014/main" id="{DBC62A0D-6E00-4EFD-B257-EE344A011F50}"/>
              </a:ext>
            </a:extLst>
          </p:cNvPr>
          <p:cNvSpPr txBox="1"/>
          <p:nvPr/>
        </p:nvSpPr>
        <p:spPr>
          <a:xfrm>
            <a:off x="673229" y="1378743"/>
            <a:ext cx="3167449" cy="646331"/>
          </a:xfrm>
          <a:prstGeom prst="rect">
            <a:avLst/>
          </a:prstGeom>
          <a:noFill/>
        </p:spPr>
        <p:txBody>
          <a:bodyPr wrap="square" rtlCol="0">
            <a:spAutoFit/>
          </a:bodyPr>
          <a:lstStyle/>
          <a:p>
            <a:r>
              <a:rPr lang="nl-NL" dirty="0"/>
              <a:t>    </a:t>
            </a:r>
            <a:r>
              <a:rPr lang="nl-NL" b="1" dirty="0">
                <a:latin typeface="Gadugi" panose="020B0502040204020203" pitchFamily="34" charset="0"/>
                <a:ea typeface="Gadugi" panose="020B0502040204020203" pitchFamily="34" charset="0"/>
                <a:cs typeface="Aharoni" panose="020B0604020202020204" pitchFamily="2" charset="-79"/>
              </a:rPr>
              <a:t>SOCIAAL </a:t>
            </a:r>
            <a:br>
              <a:rPr lang="nl-NL" b="1" dirty="0">
                <a:latin typeface="Gadugi" panose="020B0502040204020203" pitchFamily="34" charset="0"/>
                <a:ea typeface="Gadugi" panose="020B0502040204020203" pitchFamily="34" charset="0"/>
                <a:cs typeface="Aharoni" panose="020B0604020202020204" pitchFamily="2" charset="-79"/>
              </a:rPr>
            </a:br>
            <a:r>
              <a:rPr lang="nl-NL" b="1" dirty="0">
                <a:latin typeface="Gadugi" panose="020B0502040204020203" pitchFamily="34" charset="0"/>
                <a:ea typeface="Gadugi" panose="020B0502040204020203" pitchFamily="34" charset="0"/>
                <a:cs typeface="Aharoni" panose="020B0604020202020204" pitchFamily="2" charset="-79"/>
              </a:rPr>
              <a:t>PARTICIPEREN</a:t>
            </a:r>
          </a:p>
        </p:txBody>
      </p:sp>
    </p:spTree>
    <p:extLst>
      <p:ext uri="{BB962C8B-B14F-4D97-AF65-F5344CB8AC3E}">
        <p14:creationId xmlns:p14="http://schemas.microsoft.com/office/powerpoint/2010/main" val="3951805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B40E67A6-2E3E-438D-8C72-BAB5B4D8E8F6}"/>
              </a:ext>
            </a:extLst>
          </p:cNvPr>
          <p:cNvSpPr txBox="1"/>
          <p:nvPr/>
        </p:nvSpPr>
        <p:spPr>
          <a:xfrm>
            <a:off x="190500" y="0"/>
            <a:ext cx="609600" cy="561975"/>
          </a:xfrm>
          <a:prstGeom prst="rect">
            <a:avLst/>
          </a:prstGeom>
          <a:solidFill>
            <a:srgbClr val="FFFFFF"/>
          </a:solidFill>
        </p:spPr>
        <p:txBody>
          <a:bodyPr wrap="square" rtlCol="0">
            <a:spAutoFit/>
          </a:bodyPr>
          <a:lstStyle/>
          <a:p>
            <a:endParaRPr lang="nl-NL" dirty="0"/>
          </a:p>
        </p:txBody>
      </p:sp>
      <p:sp>
        <p:nvSpPr>
          <p:cNvPr id="2" name="Rechthoek 1">
            <a:extLst>
              <a:ext uri="{FF2B5EF4-FFF2-40B4-BE49-F238E27FC236}">
                <a16:creationId xmlns:a16="http://schemas.microsoft.com/office/drawing/2014/main" id="{B2ACDBF4-145C-4211-8F60-2341E67046BB}"/>
              </a:ext>
            </a:extLst>
          </p:cNvPr>
          <p:cNvSpPr/>
          <p:nvPr/>
        </p:nvSpPr>
        <p:spPr>
          <a:xfrm>
            <a:off x="0" y="0"/>
            <a:ext cx="12192000" cy="107632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dirty="0">
                <a:solidFill>
                  <a:schemeClr val="bg1"/>
                </a:solidFill>
              </a:rPr>
              <a:t>Eenzaamheid</a:t>
            </a:r>
          </a:p>
        </p:txBody>
      </p:sp>
      <p:pic>
        <p:nvPicPr>
          <p:cNvPr id="6" name="Afbeelding 5">
            <a:extLst>
              <a:ext uri="{FF2B5EF4-FFF2-40B4-BE49-F238E27FC236}">
                <a16:creationId xmlns:a16="http://schemas.microsoft.com/office/drawing/2014/main" id="{E3053D3D-78A1-4FB6-91DC-E7E213F10A51}"/>
              </a:ext>
            </a:extLst>
          </p:cNvPr>
          <p:cNvPicPr>
            <a:picLocks noChangeAspect="1"/>
          </p:cNvPicPr>
          <p:nvPr/>
        </p:nvPicPr>
        <p:blipFill rotWithShape="1">
          <a:blip r:embed="rId3">
            <a:extLst>
              <a:ext uri="{28A0092B-C50C-407E-A947-70E740481C1C}">
                <a14:useLocalDpi xmlns:a14="http://schemas.microsoft.com/office/drawing/2010/main" val="0"/>
              </a:ext>
            </a:extLst>
          </a:blip>
          <a:srcRect l="34583" t="49270" r="37833" b="16088"/>
          <a:stretch/>
        </p:blipFill>
        <p:spPr>
          <a:xfrm>
            <a:off x="646934" y="0"/>
            <a:ext cx="1610020" cy="1445741"/>
          </a:xfrm>
          <a:prstGeom prst="rect">
            <a:avLst/>
          </a:prstGeom>
        </p:spPr>
      </p:pic>
      <p:sp>
        <p:nvSpPr>
          <p:cNvPr id="3" name="Tekstvak 2">
            <a:extLst>
              <a:ext uri="{FF2B5EF4-FFF2-40B4-BE49-F238E27FC236}">
                <a16:creationId xmlns:a16="http://schemas.microsoft.com/office/drawing/2014/main" id="{26494E6E-64E1-4C74-ABF8-7906C1A8B4D9}"/>
              </a:ext>
            </a:extLst>
          </p:cNvPr>
          <p:cNvSpPr txBox="1"/>
          <p:nvPr/>
        </p:nvSpPr>
        <p:spPr>
          <a:xfrm>
            <a:off x="10230502" y="4885768"/>
            <a:ext cx="1455989" cy="523220"/>
          </a:xfrm>
          <a:prstGeom prst="rect">
            <a:avLst/>
          </a:prstGeom>
          <a:noFill/>
        </p:spPr>
        <p:txBody>
          <a:bodyPr wrap="square" rtlCol="0">
            <a:spAutoFit/>
          </a:bodyPr>
          <a:lstStyle/>
          <a:p>
            <a:pPr algn="ctr"/>
            <a:r>
              <a:rPr lang="nl-NL" sz="1400" dirty="0">
                <a:solidFill>
                  <a:schemeClr val="bg1"/>
                </a:solidFill>
                <a:latin typeface="Verdana" panose="020B0604030504040204" pitchFamily="34" charset="0"/>
                <a:ea typeface="Verdana" panose="020B0604030504040204" pitchFamily="34" charset="0"/>
              </a:rPr>
              <a:t>(zeer) ernstig eenzaam</a:t>
            </a:r>
          </a:p>
        </p:txBody>
      </p:sp>
      <p:sp>
        <p:nvSpPr>
          <p:cNvPr id="17" name="Tekstvak 16">
            <a:extLst>
              <a:ext uri="{FF2B5EF4-FFF2-40B4-BE49-F238E27FC236}">
                <a16:creationId xmlns:a16="http://schemas.microsoft.com/office/drawing/2014/main" id="{12C82C24-EB94-4FE0-A1D5-F3250605D3A7}"/>
              </a:ext>
            </a:extLst>
          </p:cNvPr>
          <p:cNvSpPr txBox="1"/>
          <p:nvPr/>
        </p:nvSpPr>
        <p:spPr>
          <a:xfrm>
            <a:off x="9244038" y="2668750"/>
            <a:ext cx="1455989" cy="307777"/>
          </a:xfrm>
          <a:prstGeom prst="rect">
            <a:avLst/>
          </a:prstGeom>
          <a:noFill/>
        </p:spPr>
        <p:txBody>
          <a:bodyPr wrap="square" rtlCol="0">
            <a:spAutoFit/>
          </a:bodyPr>
          <a:lstStyle/>
          <a:p>
            <a:pPr algn="ctr"/>
            <a:r>
              <a:rPr lang="nl-NL" sz="1400" dirty="0">
                <a:solidFill>
                  <a:schemeClr val="bg1"/>
                </a:solidFill>
                <a:latin typeface="Verdana" panose="020B0604030504040204" pitchFamily="34" charset="0"/>
                <a:ea typeface="Verdana" panose="020B0604030504040204" pitchFamily="34" charset="0"/>
              </a:rPr>
              <a:t>eenzaam</a:t>
            </a:r>
          </a:p>
        </p:txBody>
      </p:sp>
      <p:pic>
        <p:nvPicPr>
          <p:cNvPr id="5" name="Afbeelding 4">
            <a:extLst>
              <a:ext uri="{FF2B5EF4-FFF2-40B4-BE49-F238E27FC236}">
                <a16:creationId xmlns:a16="http://schemas.microsoft.com/office/drawing/2014/main" id="{67B62862-3527-4614-8F88-8B4E5EBFA43D}"/>
              </a:ext>
            </a:extLst>
          </p:cNvPr>
          <p:cNvPicPr>
            <a:picLocks noChangeAspect="1"/>
          </p:cNvPicPr>
          <p:nvPr/>
        </p:nvPicPr>
        <p:blipFill>
          <a:blip r:embed="rId4"/>
          <a:stretch>
            <a:fillRect/>
          </a:stretch>
        </p:blipFill>
        <p:spPr>
          <a:xfrm>
            <a:off x="3271863" y="1131825"/>
            <a:ext cx="5850103" cy="5626176"/>
          </a:xfrm>
          <a:prstGeom prst="rect">
            <a:avLst/>
          </a:prstGeom>
        </p:spPr>
      </p:pic>
      <p:sp>
        <p:nvSpPr>
          <p:cNvPr id="8" name="Tekstvak 7">
            <a:extLst>
              <a:ext uri="{FF2B5EF4-FFF2-40B4-BE49-F238E27FC236}">
                <a16:creationId xmlns:a16="http://schemas.microsoft.com/office/drawing/2014/main" id="{0AB61F25-3B4A-4297-8F7E-422E6F9F64A1}"/>
              </a:ext>
            </a:extLst>
          </p:cNvPr>
          <p:cNvSpPr txBox="1"/>
          <p:nvPr/>
        </p:nvSpPr>
        <p:spPr>
          <a:xfrm>
            <a:off x="8130448" y="6136395"/>
            <a:ext cx="1266940" cy="621606"/>
          </a:xfrm>
          <a:prstGeom prst="rect">
            <a:avLst/>
          </a:prstGeom>
          <a:solidFill>
            <a:srgbClr val="FFFFFF"/>
          </a:solidFill>
        </p:spPr>
        <p:txBody>
          <a:bodyPr wrap="square" rtlCol="0">
            <a:spAutoFit/>
          </a:bodyPr>
          <a:lstStyle/>
          <a:p>
            <a:endParaRPr lang="nl-NL" dirty="0"/>
          </a:p>
        </p:txBody>
      </p:sp>
      <p:sp>
        <p:nvSpPr>
          <p:cNvPr id="9" name="Tekstvak 8">
            <a:extLst>
              <a:ext uri="{FF2B5EF4-FFF2-40B4-BE49-F238E27FC236}">
                <a16:creationId xmlns:a16="http://schemas.microsoft.com/office/drawing/2014/main" id="{0A963A8A-89EE-495C-B1F8-EBABBF4F2650}"/>
              </a:ext>
            </a:extLst>
          </p:cNvPr>
          <p:cNvSpPr txBox="1"/>
          <p:nvPr/>
        </p:nvSpPr>
        <p:spPr>
          <a:xfrm>
            <a:off x="673229" y="1378743"/>
            <a:ext cx="3167449" cy="646331"/>
          </a:xfrm>
          <a:prstGeom prst="rect">
            <a:avLst/>
          </a:prstGeom>
          <a:noFill/>
        </p:spPr>
        <p:txBody>
          <a:bodyPr wrap="square" rtlCol="0">
            <a:spAutoFit/>
          </a:bodyPr>
          <a:lstStyle/>
          <a:p>
            <a:r>
              <a:rPr lang="nl-NL" dirty="0"/>
              <a:t>    </a:t>
            </a:r>
            <a:r>
              <a:rPr lang="nl-NL" b="1" dirty="0">
                <a:latin typeface="Gadugi" panose="020B0502040204020203" pitchFamily="34" charset="0"/>
                <a:ea typeface="Gadugi" panose="020B0502040204020203" pitchFamily="34" charset="0"/>
                <a:cs typeface="Aharoni" panose="020B0604020202020204" pitchFamily="2" charset="-79"/>
              </a:rPr>
              <a:t>SOCIAAL </a:t>
            </a:r>
            <a:br>
              <a:rPr lang="nl-NL" b="1" dirty="0">
                <a:latin typeface="Gadugi" panose="020B0502040204020203" pitchFamily="34" charset="0"/>
                <a:ea typeface="Gadugi" panose="020B0502040204020203" pitchFamily="34" charset="0"/>
                <a:cs typeface="Aharoni" panose="020B0604020202020204" pitchFamily="2" charset="-79"/>
              </a:rPr>
            </a:br>
            <a:r>
              <a:rPr lang="nl-NL" b="1" dirty="0">
                <a:latin typeface="Gadugi" panose="020B0502040204020203" pitchFamily="34" charset="0"/>
                <a:ea typeface="Gadugi" panose="020B0502040204020203" pitchFamily="34" charset="0"/>
                <a:cs typeface="Aharoni" panose="020B0604020202020204" pitchFamily="2" charset="-79"/>
              </a:rPr>
              <a:t>PARTICIPEREN</a:t>
            </a:r>
          </a:p>
        </p:txBody>
      </p:sp>
    </p:spTree>
    <p:extLst>
      <p:ext uri="{BB962C8B-B14F-4D97-AF65-F5344CB8AC3E}">
        <p14:creationId xmlns:p14="http://schemas.microsoft.com/office/powerpoint/2010/main" val="2180460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B40E67A6-2E3E-438D-8C72-BAB5B4D8E8F6}"/>
              </a:ext>
            </a:extLst>
          </p:cNvPr>
          <p:cNvSpPr txBox="1"/>
          <p:nvPr/>
        </p:nvSpPr>
        <p:spPr>
          <a:xfrm>
            <a:off x="190500" y="0"/>
            <a:ext cx="609600" cy="561975"/>
          </a:xfrm>
          <a:prstGeom prst="rect">
            <a:avLst/>
          </a:prstGeom>
          <a:solidFill>
            <a:srgbClr val="FFFFFF"/>
          </a:solidFill>
        </p:spPr>
        <p:txBody>
          <a:bodyPr wrap="square" rtlCol="0">
            <a:spAutoFit/>
          </a:bodyPr>
          <a:lstStyle/>
          <a:p>
            <a:endParaRPr lang="nl-NL" dirty="0"/>
          </a:p>
        </p:txBody>
      </p:sp>
      <p:sp>
        <p:nvSpPr>
          <p:cNvPr id="2" name="Rechthoek 1">
            <a:extLst>
              <a:ext uri="{FF2B5EF4-FFF2-40B4-BE49-F238E27FC236}">
                <a16:creationId xmlns:a16="http://schemas.microsoft.com/office/drawing/2014/main" id="{B2ACDBF4-145C-4211-8F60-2341E67046BB}"/>
              </a:ext>
            </a:extLst>
          </p:cNvPr>
          <p:cNvSpPr/>
          <p:nvPr/>
        </p:nvSpPr>
        <p:spPr>
          <a:xfrm>
            <a:off x="-31215" y="8370"/>
            <a:ext cx="12223216" cy="107632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dirty="0">
                <a:solidFill>
                  <a:schemeClr val="bg1"/>
                </a:solidFill>
              </a:rPr>
              <a:t>Meetellen in de maatschappij</a:t>
            </a:r>
          </a:p>
        </p:txBody>
      </p:sp>
      <p:sp>
        <p:nvSpPr>
          <p:cNvPr id="17" name="Tekstvak 16">
            <a:extLst>
              <a:ext uri="{FF2B5EF4-FFF2-40B4-BE49-F238E27FC236}">
                <a16:creationId xmlns:a16="http://schemas.microsoft.com/office/drawing/2014/main" id="{12C82C24-EB94-4FE0-A1D5-F3250605D3A7}"/>
              </a:ext>
            </a:extLst>
          </p:cNvPr>
          <p:cNvSpPr txBox="1"/>
          <p:nvPr/>
        </p:nvSpPr>
        <p:spPr>
          <a:xfrm>
            <a:off x="9244038" y="2668750"/>
            <a:ext cx="1455989" cy="307777"/>
          </a:xfrm>
          <a:prstGeom prst="rect">
            <a:avLst/>
          </a:prstGeom>
          <a:noFill/>
        </p:spPr>
        <p:txBody>
          <a:bodyPr wrap="square" rtlCol="0">
            <a:spAutoFit/>
          </a:bodyPr>
          <a:lstStyle/>
          <a:p>
            <a:pPr algn="ctr"/>
            <a:r>
              <a:rPr lang="nl-NL" sz="1400" dirty="0">
                <a:solidFill>
                  <a:schemeClr val="bg1"/>
                </a:solidFill>
                <a:latin typeface="Verdana" panose="020B0604030504040204" pitchFamily="34" charset="0"/>
                <a:ea typeface="Verdana" panose="020B0604030504040204" pitchFamily="34" charset="0"/>
              </a:rPr>
              <a:t>eenzaam</a:t>
            </a:r>
          </a:p>
        </p:txBody>
      </p:sp>
      <p:sp>
        <p:nvSpPr>
          <p:cNvPr id="8" name="Tekstvak 7">
            <a:extLst>
              <a:ext uri="{FF2B5EF4-FFF2-40B4-BE49-F238E27FC236}">
                <a16:creationId xmlns:a16="http://schemas.microsoft.com/office/drawing/2014/main" id="{0AB61F25-3B4A-4297-8F7E-422E6F9F64A1}"/>
              </a:ext>
            </a:extLst>
          </p:cNvPr>
          <p:cNvSpPr txBox="1"/>
          <p:nvPr/>
        </p:nvSpPr>
        <p:spPr>
          <a:xfrm>
            <a:off x="8130448" y="6136395"/>
            <a:ext cx="1266940" cy="621606"/>
          </a:xfrm>
          <a:prstGeom prst="rect">
            <a:avLst/>
          </a:prstGeom>
          <a:solidFill>
            <a:srgbClr val="FFFFFF"/>
          </a:solidFill>
        </p:spPr>
        <p:txBody>
          <a:bodyPr wrap="square" rtlCol="0">
            <a:spAutoFit/>
          </a:bodyPr>
          <a:lstStyle/>
          <a:p>
            <a:endParaRPr lang="nl-NL" dirty="0"/>
          </a:p>
        </p:txBody>
      </p:sp>
      <p:pic>
        <p:nvPicPr>
          <p:cNvPr id="15" name="Afbeelding 14">
            <a:extLst>
              <a:ext uri="{FF2B5EF4-FFF2-40B4-BE49-F238E27FC236}">
                <a16:creationId xmlns:a16="http://schemas.microsoft.com/office/drawing/2014/main" id="{E8F585A4-5143-43B8-A580-E27334710AE5}"/>
              </a:ext>
            </a:extLst>
          </p:cNvPr>
          <p:cNvPicPr>
            <a:picLocks noChangeAspect="1"/>
          </p:cNvPicPr>
          <p:nvPr/>
        </p:nvPicPr>
        <p:blipFill rotWithShape="1">
          <a:blip r:embed="rId3">
            <a:extLst>
              <a:ext uri="{28A0092B-C50C-407E-A947-70E740481C1C}">
                <a14:useLocalDpi xmlns:a14="http://schemas.microsoft.com/office/drawing/2010/main" val="0"/>
              </a:ext>
            </a:extLst>
          </a:blip>
          <a:srcRect l="71183" t="1629" r="4967" b="55450"/>
          <a:stretch/>
        </p:blipFill>
        <p:spPr>
          <a:xfrm>
            <a:off x="603481" y="-84047"/>
            <a:ext cx="1521828" cy="1958026"/>
          </a:xfrm>
          <a:prstGeom prst="rect">
            <a:avLst/>
          </a:prstGeom>
        </p:spPr>
      </p:pic>
      <p:pic>
        <p:nvPicPr>
          <p:cNvPr id="10" name="Afbeelding 9">
            <a:extLst>
              <a:ext uri="{FF2B5EF4-FFF2-40B4-BE49-F238E27FC236}">
                <a16:creationId xmlns:a16="http://schemas.microsoft.com/office/drawing/2014/main" id="{6F1EE864-2F15-4CF5-BA21-16C02CEE9EB8}"/>
              </a:ext>
            </a:extLst>
          </p:cNvPr>
          <p:cNvPicPr>
            <a:picLocks noChangeAspect="1"/>
          </p:cNvPicPr>
          <p:nvPr/>
        </p:nvPicPr>
        <p:blipFill>
          <a:blip r:embed="rId4"/>
          <a:stretch>
            <a:fillRect/>
          </a:stretch>
        </p:blipFill>
        <p:spPr>
          <a:xfrm>
            <a:off x="2659885" y="2110133"/>
            <a:ext cx="6869705" cy="4604559"/>
          </a:xfrm>
          <a:prstGeom prst="rect">
            <a:avLst/>
          </a:prstGeom>
        </p:spPr>
      </p:pic>
      <p:sp>
        <p:nvSpPr>
          <p:cNvPr id="18" name="Tekstvak 17">
            <a:extLst>
              <a:ext uri="{FF2B5EF4-FFF2-40B4-BE49-F238E27FC236}">
                <a16:creationId xmlns:a16="http://schemas.microsoft.com/office/drawing/2014/main" id="{0FC44E22-966B-4928-BDA3-C61EAB50F459}"/>
              </a:ext>
            </a:extLst>
          </p:cNvPr>
          <p:cNvSpPr txBox="1"/>
          <p:nvPr/>
        </p:nvSpPr>
        <p:spPr>
          <a:xfrm>
            <a:off x="2599980" y="1728270"/>
            <a:ext cx="6929610" cy="338554"/>
          </a:xfrm>
          <a:prstGeom prst="rect">
            <a:avLst/>
          </a:prstGeom>
          <a:noFill/>
        </p:spPr>
        <p:txBody>
          <a:bodyPr wrap="square" rtlCol="0">
            <a:spAutoFit/>
          </a:bodyPr>
          <a:lstStyle/>
          <a:p>
            <a:r>
              <a:rPr lang="nl-NL" sz="1600" b="1" dirty="0">
                <a:solidFill>
                  <a:srgbClr val="002060"/>
                </a:solidFill>
                <a:latin typeface="Verdana" panose="020B0604030504040204" pitchFamily="34" charset="0"/>
                <a:ea typeface="Verdana" panose="020B0604030504040204" pitchFamily="34" charset="0"/>
              </a:rPr>
              <a:t>Heeft het gevoel mee te tellen in de samenleving (65+):</a:t>
            </a:r>
          </a:p>
        </p:txBody>
      </p:sp>
      <p:sp>
        <p:nvSpPr>
          <p:cNvPr id="19" name="Tekstvak 18">
            <a:extLst>
              <a:ext uri="{FF2B5EF4-FFF2-40B4-BE49-F238E27FC236}">
                <a16:creationId xmlns:a16="http://schemas.microsoft.com/office/drawing/2014/main" id="{84C80F4D-8D00-4DD8-8A54-3F6BFD6BF1C6}"/>
              </a:ext>
            </a:extLst>
          </p:cNvPr>
          <p:cNvSpPr txBox="1"/>
          <p:nvPr/>
        </p:nvSpPr>
        <p:spPr>
          <a:xfrm>
            <a:off x="4194161" y="4793918"/>
            <a:ext cx="991518" cy="323165"/>
          </a:xfrm>
          <a:prstGeom prst="rect">
            <a:avLst/>
          </a:prstGeom>
          <a:noFill/>
        </p:spPr>
        <p:txBody>
          <a:bodyPr wrap="square" rtlCol="0">
            <a:spAutoFit/>
          </a:bodyPr>
          <a:lstStyle/>
          <a:p>
            <a:r>
              <a:rPr lang="nl-NL" sz="1500" dirty="0"/>
              <a:t>Son 61%</a:t>
            </a:r>
          </a:p>
        </p:txBody>
      </p:sp>
      <p:sp>
        <p:nvSpPr>
          <p:cNvPr id="20" name="Tekstvak 19">
            <a:extLst>
              <a:ext uri="{FF2B5EF4-FFF2-40B4-BE49-F238E27FC236}">
                <a16:creationId xmlns:a16="http://schemas.microsoft.com/office/drawing/2014/main" id="{06665D8F-82F5-4432-B1B0-FA439886FFFC}"/>
              </a:ext>
            </a:extLst>
          </p:cNvPr>
          <p:cNvSpPr txBox="1"/>
          <p:nvPr/>
        </p:nvSpPr>
        <p:spPr>
          <a:xfrm>
            <a:off x="7436385" y="4840084"/>
            <a:ext cx="991518" cy="553998"/>
          </a:xfrm>
          <a:prstGeom prst="rect">
            <a:avLst/>
          </a:prstGeom>
          <a:noFill/>
        </p:spPr>
        <p:txBody>
          <a:bodyPr wrap="square" rtlCol="0">
            <a:spAutoFit/>
          </a:bodyPr>
          <a:lstStyle/>
          <a:p>
            <a:r>
              <a:rPr lang="nl-NL" sz="1500" dirty="0"/>
              <a:t>Breugel 71%</a:t>
            </a:r>
          </a:p>
        </p:txBody>
      </p:sp>
      <p:sp>
        <p:nvSpPr>
          <p:cNvPr id="21" name="Tekstvak 20">
            <a:extLst>
              <a:ext uri="{FF2B5EF4-FFF2-40B4-BE49-F238E27FC236}">
                <a16:creationId xmlns:a16="http://schemas.microsoft.com/office/drawing/2014/main" id="{90DB54AA-89E4-47AE-B47B-81027118C4FB}"/>
              </a:ext>
            </a:extLst>
          </p:cNvPr>
          <p:cNvSpPr txBox="1"/>
          <p:nvPr/>
        </p:nvSpPr>
        <p:spPr>
          <a:xfrm>
            <a:off x="5185679" y="3676063"/>
            <a:ext cx="1290810" cy="323165"/>
          </a:xfrm>
          <a:prstGeom prst="rect">
            <a:avLst/>
          </a:prstGeom>
          <a:noFill/>
        </p:spPr>
        <p:txBody>
          <a:bodyPr wrap="square" rtlCol="0">
            <a:spAutoFit/>
          </a:bodyPr>
          <a:lstStyle/>
          <a:p>
            <a:r>
              <a:rPr lang="nl-NL" sz="1500" dirty="0"/>
              <a:t>Gentiaan 56%</a:t>
            </a:r>
          </a:p>
        </p:txBody>
      </p:sp>
    </p:spTree>
    <p:extLst>
      <p:ext uri="{BB962C8B-B14F-4D97-AF65-F5344CB8AC3E}">
        <p14:creationId xmlns:p14="http://schemas.microsoft.com/office/powerpoint/2010/main" val="3922939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B40E67A6-2E3E-438D-8C72-BAB5B4D8E8F6}"/>
              </a:ext>
            </a:extLst>
          </p:cNvPr>
          <p:cNvSpPr txBox="1"/>
          <p:nvPr/>
        </p:nvSpPr>
        <p:spPr>
          <a:xfrm>
            <a:off x="190500" y="0"/>
            <a:ext cx="609600" cy="561975"/>
          </a:xfrm>
          <a:prstGeom prst="rect">
            <a:avLst/>
          </a:prstGeom>
          <a:solidFill>
            <a:srgbClr val="FFFFFF"/>
          </a:solidFill>
        </p:spPr>
        <p:txBody>
          <a:bodyPr wrap="square" rtlCol="0">
            <a:spAutoFit/>
          </a:bodyPr>
          <a:lstStyle/>
          <a:p>
            <a:endParaRPr lang="nl-NL" dirty="0"/>
          </a:p>
        </p:txBody>
      </p:sp>
      <p:sp>
        <p:nvSpPr>
          <p:cNvPr id="2" name="Rechthoek 1">
            <a:extLst>
              <a:ext uri="{FF2B5EF4-FFF2-40B4-BE49-F238E27FC236}">
                <a16:creationId xmlns:a16="http://schemas.microsoft.com/office/drawing/2014/main" id="{B2ACDBF4-145C-4211-8F60-2341E67046BB}"/>
              </a:ext>
            </a:extLst>
          </p:cNvPr>
          <p:cNvSpPr/>
          <p:nvPr/>
        </p:nvSpPr>
        <p:spPr>
          <a:xfrm>
            <a:off x="0" y="-84047"/>
            <a:ext cx="12192000" cy="107632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dirty="0">
                <a:solidFill>
                  <a:schemeClr val="bg1"/>
                </a:solidFill>
              </a:rPr>
              <a:t>Voldoening van dagelijkse activiteiten</a:t>
            </a:r>
          </a:p>
        </p:txBody>
      </p:sp>
      <p:sp>
        <p:nvSpPr>
          <p:cNvPr id="17" name="Tekstvak 16">
            <a:extLst>
              <a:ext uri="{FF2B5EF4-FFF2-40B4-BE49-F238E27FC236}">
                <a16:creationId xmlns:a16="http://schemas.microsoft.com/office/drawing/2014/main" id="{12C82C24-EB94-4FE0-A1D5-F3250605D3A7}"/>
              </a:ext>
            </a:extLst>
          </p:cNvPr>
          <p:cNvSpPr txBox="1"/>
          <p:nvPr/>
        </p:nvSpPr>
        <p:spPr>
          <a:xfrm>
            <a:off x="9244038" y="2668750"/>
            <a:ext cx="1455989" cy="307777"/>
          </a:xfrm>
          <a:prstGeom prst="rect">
            <a:avLst/>
          </a:prstGeom>
          <a:noFill/>
        </p:spPr>
        <p:txBody>
          <a:bodyPr wrap="square" rtlCol="0">
            <a:spAutoFit/>
          </a:bodyPr>
          <a:lstStyle/>
          <a:p>
            <a:pPr algn="ctr"/>
            <a:r>
              <a:rPr lang="nl-NL" sz="1400" dirty="0">
                <a:solidFill>
                  <a:schemeClr val="bg1"/>
                </a:solidFill>
                <a:latin typeface="Verdana" panose="020B0604030504040204" pitchFamily="34" charset="0"/>
                <a:ea typeface="Verdana" panose="020B0604030504040204" pitchFamily="34" charset="0"/>
              </a:rPr>
              <a:t>eenzaam</a:t>
            </a:r>
          </a:p>
        </p:txBody>
      </p:sp>
      <p:sp>
        <p:nvSpPr>
          <p:cNvPr id="8" name="Tekstvak 7">
            <a:extLst>
              <a:ext uri="{FF2B5EF4-FFF2-40B4-BE49-F238E27FC236}">
                <a16:creationId xmlns:a16="http://schemas.microsoft.com/office/drawing/2014/main" id="{0AB61F25-3B4A-4297-8F7E-422E6F9F64A1}"/>
              </a:ext>
            </a:extLst>
          </p:cNvPr>
          <p:cNvSpPr txBox="1"/>
          <p:nvPr/>
        </p:nvSpPr>
        <p:spPr>
          <a:xfrm>
            <a:off x="8130448" y="6136395"/>
            <a:ext cx="1266940" cy="621606"/>
          </a:xfrm>
          <a:prstGeom prst="rect">
            <a:avLst/>
          </a:prstGeom>
          <a:solidFill>
            <a:srgbClr val="FFFFFF"/>
          </a:solidFill>
        </p:spPr>
        <p:txBody>
          <a:bodyPr wrap="square" rtlCol="0">
            <a:spAutoFit/>
          </a:bodyPr>
          <a:lstStyle/>
          <a:p>
            <a:endParaRPr lang="nl-NL" dirty="0"/>
          </a:p>
        </p:txBody>
      </p:sp>
      <p:pic>
        <p:nvPicPr>
          <p:cNvPr id="15" name="Afbeelding 14">
            <a:extLst>
              <a:ext uri="{FF2B5EF4-FFF2-40B4-BE49-F238E27FC236}">
                <a16:creationId xmlns:a16="http://schemas.microsoft.com/office/drawing/2014/main" id="{E8F585A4-5143-43B8-A580-E27334710AE5}"/>
              </a:ext>
            </a:extLst>
          </p:cNvPr>
          <p:cNvPicPr>
            <a:picLocks noChangeAspect="1"/>
          </p:cNvPicPr>
          <p:nvPr/>
        </p:nvPicPr>
        <p:blipFill rotWithShape="1">
          <a:blip r:embed="rId3">
            <a:extLst>
              <a:ext uri="{28A0092B-C50C-407E-A947-70E740481C1C}">
                <a14:useLocalDpi xmlns:a14="http://schemas.microsoft.com/office/drawing/2010/main" val="0"/>
              </a:ext>
            </a:extLst>
          </a:blip>
          <a:srcRect l="71183" t="1629" r="4967" b="55450"/>
          <a:stretch/>
        </p:blipFill>
        <p:spPr>
          <a:xfrm>
            <a:off x="603481" y="-84047"/>
            <a:ext cx="1521828" cy="1958026"/>
          </a:xfrm>
          <a:prstGeom prst="rect">
            <a:avLst/>
          </a:prstGeom>
        </p:spPr>
      </p:pic>
      <p:pic>
        <p:nvPicPr>
          <p:cNvPr id="4" name="Afbeelding 3">
            <a:extLst>
              <a:ext uri="{FF2B5EF4-FFF2-40B4-BE49-F238E27FC236}">
                <a16:creationId xmlns:a16="http://schemas.microsoft.com/office/drawing/2014/main" id="{0984F484-BFAE-438F-9D69-BCEAF6B58DD9}"/>
              </a:ext>
            </a:extLst>
          </p:cNvPr>
          <p:cNvPicPr>
            <a:picLocks noChangeAspect="1"/>
          </p:cNvPicPr>
          <p:nvPr/>
        </p:nvPicPr>
        <p:blipFill>
          <a:blip r:embed="rId4"/>
          <a:stretch>
            <a:fillRect/>
          </a:stretch>
        </p:blipFill>
        <p:spPr>
          <a:xfrm>
            <a:off x="3414712" y="1072942"/>
            <a:ext cx="4995379" cy="5785058"/>
          </a:xfrm>
          <a:prstGeom prst="rect">
            <a:avLst/>
          </a:prstGeom>
        </p:spPr>
      </p:pic>
    </p:spTree>
    <p:extLst>
      <p:ext uri="{BB962C8B-B14F-4D97-AF65-F5344CB8AC3E}">
        <p14:creationId xmlns:p14="http://schemas.microsoft.com/office/powerpoint/2010/main" val="49329628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e1" id="{331F0F61-B4C8-4DEC-9B66-CEE12F67D199}" vid="{F1643AFC-75E8-4AC1-9F70-52A16EBFA0A6}"/>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8576</TotalTime>
  <Words>2390</Words>
  <Application>Microsoft Office PowerPoint</Application>
  <PresentationFormat>Breedbeeld</PresentationFormat>
  <Paragraphs>157</Paragraphs>
  <Slides>15</Slides>
  <Notes>14</Notes>
  <HiddenSlides>0</HiddenSlides>
  <MMClips>0</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15</vt:i4>
      </vt:variant>
    </vt:vector>
  </HeadingPairs>
  <TitlesOfParts>
    <vt:vector size="24" baseType="lpstr">
      <vt:lpstr>Arial</vt:lpstr>
      <vt:lpstr>Calibri</vt:lpstr>
      <vt:lpstr>Calibri Light</vt:lpstr>
      <vt:lpstr>Cambria Math</vt:lpstr>
      <vt:lpstr>Candara</vt:lpstr>
      <vt:lpstr>Gadugi</vt:lpstr>
      <vt:lpstr>Verdana</vt:lpstr>
      <vt:lpstr>Kantoorthema</vt:lpstr>
      <vt:lpstr>1_Kantoorthema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Meer informatie?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Yvonne Meertens</dc:creator>
  <cp:lastModifiedBy>Yvonne Meertens</cp:lastModifiedBy>
  <cp:revision>152</cp:revision>
  <dcterms:created xsi:type="dcterms:W3CDTF">2021-11-23T11:26:59Z</dcterms:created>
  <dcterms:modified xsi:type="dcterms:W3CDTF">2021-12-01T14:39:31Z</dcterms:modified>
</cp:coreProperties>
</file>